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9" r:id="rId5"/>
  </p:sldMasterIdLst>
  <p:notesMasterIdLst>
    <p:notesMasterId r:id="rId65"/>
  </p:notesMasterIdLst>
  <p:handoutMasterIdLst>
    <p:handoutMasterId r:id="rId66"/>
  </p:handoutMasterIdLst>
  <p:sldIdLst>
    <p:sldId id="265" r:id="rId6"/>
    <p:sldId id="266" r:id="rId7"/>
    <p:sldId id="281" r:id="rId8"/>
    <p:sldId id="267" r:id="rId9"/>
    <p:sldId id="268" r:id="rId10"/>
    <p:sldId id="269" r:id="rId11"/>
    <p:sldId id="276" r:id="rId12"/>
    <p:sldId id="271" r:id="rId13"/>
    <p:sldId id="272" r:id="rId14"/>
    <p:sldId id="279" r:id="rId15"/>
    <p:sldId id="273" r:id="rId16"/>
    <p:sldId id="274" r:id="rId17"/>
    <p:sldId id="275" r:id="rId18"/>
    <p:sldId id="277" r:id="rId19"/>
    <p:sldId id="278" r:id="rId20"/>
    <p:sldId id="280" r:id="rId21"/>
    <p:sldId id="270" r:id="rId22"/>
    <p:sldId id="282" r:id="rId23"/>
    <p:sldId id="283" r:id="rId24"/>
    <p:sldId id="285" r:id="rId25"/>
    <p:sldId id="297" r:id="rId26"/>
    <p:sldId id="295" r:id="rId27"/>
    <p:sldId id="298" r:id="rId28"/>
    <p:sldId id="286" r:id="rId29"/>
    <p:sldId id="287" r:id="rId30"/>
    <p:sldId id="288" r:id="rId31"/>
    <p:sldId id="296" r:id="rId32"/>
    <p:sldId id="289" r:id="rId33"/>
    <p:sldId id="291" r:id="rId34"/>
    <p:sldId id="292" r:id="rId35"/>
    <p:sldId id="293" r:id="rId36"/>
    <p:sldId id="326" r:id="rId37"/>
    <p:sldId id="294" r:id="rId38"/>
    <p:sldId id="324" r:id="rId39"/>
    <p:sldId id="300" r:id="rId40"/>
    <p:sldId id="302" r:id="rId41"/>
    <p:sldId id="325" r:id="rId42"/>
    <p:sldId id="303" r:id="rId43"/>
    <p:sldId id="304" r:id="rId44"/>
    <p:sldId id="305" r:id="rId45"/>
    <p:sldId id="306" r:id="rId46"/>
    <p:sldId id="307" r:id="rId47"/>
    <p:sldId id="308" r:id="rId48"/>
    <p:sldId id="309" r:id="rId49"/>
    <p:sldId id="290"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Lst>
  <p:sldSz cx="12192000" cy="6858000"/>
  <p:notesSz cx="6797675" cy="9926638"/>
  <p:defaultTextStyle>
    <a:defPPr>
      <a:defRPr lang="en-GB"/>
    </a:defPPr>
    <a:lvl1pPr algn="l" rtl="0" eaLnBrk="0" fontAlgn="base" hangingPunct="0">
      <a:spcBef>
        <a:spcPct val="0"/>
      </a:spcBef>
      <a:spcAft>
        <a:spcPct val="0"/>
      </a:spcAft>
      <a:defRPr kern="1200">
        <a:solidFill>
          <a:schemeClr val="tx1"/>
        </a:solidFill>
        <a:latin typeface="Century Schoolbook" panose="020406040505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Century Schoolbook" panose="020406040505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Century Schoolbook" panose="020406040505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Century Schoolbook" panose="020406040505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Century Schoolbook" panose="02040604050505020304" pitchFamily="18" charset="0"/>
        <a:ea typeface="+mn-ea"/>
        <a:cs typeface="+mn-cs"/>
      </a:defRPr>
    </a:lvl5pPr>
    <a:lvl6pPr marL="2286000" algn="l" defTabSz="914400" rtl="0" eaLnBrk="1" latinLnBrk="0" hangingPunct="1">
      <a:defRPr kern="1200">
        <a:solidFill>
          <a:schemeClr val="tx1"/>
        </a:solidFill>
        <a:latin typeface="Century Schoolbook" panose="02040604050505020304" pitchFamily="18" charset="0"/>
        <a:ea typeface="+mn-ea"/>
        <a:cs typeface="+mn-cs"/>
      </a:defRPr>
    </a:lvl6pPr>
    <a:lvl7pPr marL="2743200" algn="l" defTabSz="914400" rtl="0" eaLnBrk="1" latinLnBrk="0" hangingPunct="1">
      <a:defRPr kern="1200">
        <a:solidFill>
          <a:schemeClr val="tx1"/>
        </a:solidFill>
        <a:latin typeface="Century Schoolbook" panose="02040604050505020304" pitchFamily="18" charset="0"/>
        <a:ea typeface="+mn-ea"/>
        <a:cs typeface="+mn-cs"/>
      </a:defRPr>
    </a:lvl7pPr>
    <a:lvl8pPr marL="3200400" algn="l" defTabSz="914400" rtl="0" eaLnBrk="1" latinLnBrk="0" hangingPunct="1">
      <a:defRPr kern="1200">
        <a:solidFill>
          <a:schemeClr val="tx1"/>
        </a:solidFill>
        <a:latin typeface="Century Schoolbook" panose="02040604050505020304" pitchFamily="18" charset="0"/>
        <a:ea typeface="+mn-ea"/>
        <a:cs typeface="+mn-cs"/>
      </a:defRPr>
    </a:lvl8pPr>
    <a:lvl9pPr marL="3657600" algn="l" defTabSz="914400" rtl="0" eaLnBrk="1" latinLnBrk="0" hangingPunct="1">
      <a:defRPr kern="1200">
        <a:solidFill>
          <a:schemeClr val="tx1"/>
        </a:solidFill>
        <a:latin typeface="Century Schoolbook" panose="02040604050505020304" pitchFamily="18"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169"/>
    <a:srgbClr val="FFE900"/>
    <a:srgbClr val="FFF5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862BA7-F76F-4220-920A-B8F4ADE6F7CD}" v="241" dt="2025-10-03T08:57:42.2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91283" autoAdjust="0"/>
  </p:normalViewPr>
  <p:slideViewPr>
    <p:cSldViewPr snapToGrid="0">
      <p:cViewPr varScale="1">
        <p:scale>
          <a:sx n="54" d="100"/>
          <a:sy n="54" d="100"/>
        </p:scale>
        <p:origin x="888" y="56"/>
      </p:cViewPr>
      <p:guideLst/>
    </p:cSldViewPr>
  </p:slideViewPr>
  <p:notesTextViewPr>
    <p:cViewPr>
      <p:scale>
        <a:sx n="3" d="2"/>
        <a:sy n="3" d="2"/>
      </p:scale>
      <p:origin x="0" y="0"/>
    </p:cViewPr>
  </p:notesTextViewPr>
  <p:sorterViewPr>
    <p:cViewPr varScale="1">
      <p:scale>
        <a:sx n="100" d="100"/>
        <a:sy n="100" d="100"/>
      </p:scale>
      <p:origin x="0" y="-2384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195364-7E40-762C-495C-12A3E9A6CA36}"/>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7E330684-CC96-6956-1179-3DF02FBCB611}"/>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8751FCB5-88DF-4C05-8D8D-716CBAC4B712}" type="datetimeFigureOut">
              <a:rPr lang="en-GB"/>
              <a:pPr>
                <a:defRPr/>
              </a:pPr>
              <a:t>13/10/2025</a:t>
            </a:fld>
            <a:endParaRPr lang="en-GB"/>
          </a:p>
        </p:txBody>
      </p:sp>
      <p:sp>
        <p:nvSpPr>
          <p:cNvPr id="4" name="Footer Placeholder 3">
            <a:extLst>
              <a:ext uri="{FF2B5EF4-FFF2-40B4-BE49-F238E27FC236}">
                <a16:creationId xmlns:a16="http://schemas.microsoft.com/office/drawing/2014/main" id="{6F0DB669-2D8E-AA90-B3BD-10F06003C95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5" name="Slide Number Placeholder 4">
            <a:extLst>
              <a:ext uri="{FF2B5EF4-FFF2-40B4-BE49-F238E27FC236}">
                <a16:creationId xmlns:a16="http://schemas.microsoft.com/office/drawing/2014/main" id="{0C287E1A-97B7-A17D-8454-3AB93745C8E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CF9D9C9-0A58-4020-836F-50639B6ECBFD}" type="slidenum">
              <a:rPr lang="en-GB"/>
              <a:pPr>
                <a:defRPr/>
              </a:pPr>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CA98C-711C-324B-2427-852ABEC7FC51}"/>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0AA278A2-1803-071D-25CD-4E40D5683E5E}"/>
              </a:ext>
            </a:extLst>
          </p:cNvPr>
          <p:cNvSpPr>
            <a:spLocks noGrp="1"/>
          </p:cNvSpPr>
          <p:nvPr>
            <p:ph type="dt" idx="1"/>
          </p:nvPr>
        </p:nvSpPr>
        <p:spPr>
          <a:xfrm>
            <a:off x="3850443" y="0"/>
            <a:ext cx="2945659" cy="498056"/>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7DCC8506-F6E4-4E8E-AD85-67F534C55F59}" type="datetimeFigureOut">
              <a:rPr lang="en-GB"/>
              <a:pPr>
                <a:defRPr/>
              </a:pPr>
              <a:t>13/10/2025</a:t>
            </a:fld>
            <a:endParaRPr lang="en-GB"/>
          </a:p>
        </p:txBody>
      </p:sp>
      <p:sp>
        <p:nvSpPr>
          <p:cNvPr id="4" name="Slide Image Placeholder 3">
            <a:extLst>
              <a:ext uri="{FF2B5EF4-FFF2-40B4-BE49-F238E27FC236}">
                <a16:creationId xmlns:a16="http://schemas.microsoft.com/office/drawing/2014/main" id="{46585F83-4A8E-C754-7C96-761CBC750E18}"/>
              </a:ext>
            </a:extLst>
          </p:cNvPr>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FCFA6862-F516-EF47-FD4E-667370F46CFE}"/>
              </a:ext>
            </a:extLst>
          </p:cNvPr>
          <p:cNvSpPr>
            <a:spLocks noGrp="1"/>
          </p:cNvSpPr>
          <p:nvPr>
            <p:ph type="body" sz="quarter" idx="3"/>
          </p:nvPr>
        </p:nvSpPr>
        <p:spPr>
          <a:xfrm>
            <a:off x="679768" y="4777194"/>
            <a:ext cx="5438140" cy="3908614"/>
          </a:xfrm>
          <a:prstGeom prst="rect">
            <a:avLst/>
          </a:prstGeom>
        </p:spPr>
        <p:txBody>
          <a:bodyPr vert="horz" wrap="square" lIns="91440" tIns="45720" rIns="91440" bIns="45720" numCol="1" anchor="t" anchorCtr="0" compatLnSpc="1">
            <a:prstTxWarp prst="textNoShape">
              <a:avLst/>
            </a:prstTxWarp>
          </a:bodyPr>
          <a:lstStyle/>
          <a:p>
            <a:pPr lvl="0"/>
            <a:r>
              <a:rPr lang="en-GB" altLang="en-US"/>
              <a:t>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6" name="Footer Placeholder 5">
            <a:extLst>
              <a:ext uri="{FF2B5EF4-FFF2-40B4-BE49-F238E27FC236}">
                <a16:creationId xmlns:a16="http://schemas.microsoft.com/office/drawing/2014/main" id="{F34FF44B-5C6D-E951-393F-987BFF6652D9}"/>
              </a:ext>
            </a:extLst>
          </p:cNvPr>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a:extLst>
              <a:ext uri="{FF2B5EF4-FFF2-40B4-BE49-F238E27FC236}">
                <a16:creationId xmlns:a16="http://schemas.microsoft.com/office/drawing/2014/main" id="{C8B812E5-EBA7-B612-A85C-AED5DFFA5043}"/>
              </a:ext>
            </a:extLst>
          </p:cNvPr>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B374172-3E07-42BD-AF9C-9A22C73DE6A5}"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britannica.com/biography/John-L-Swigert-Jr" TargetMode="External"/><Relationship Id="rId3" Type="http://schemas.openxmlformats.org/officeDocument/2006/relationships/hyperlink" Target="https://www.britannica.com/science/oxygen" TargetMode="External"/><Relationship Id="rId7" Type="http://schemas.openxmlformats.org/officeDocument/2006/relationships/hyperlink" Target="https://www.britannica.com/biography/Fred-Hais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britannica.com/biography/Jim-Lovell" TargetMode="External"/><Relationship Id="rId5" Type="http://schemas.openxmlformats.org/officeDocument/2006/relationships/hyperlink" Target="https://www.britannica.com/topic/astronaut" TargetMode="External"/><Relationship Id="rId4" Type="http://schemas.openxmlformats.org/officeDocument/2006/relationships/hyperlink" Target="https://www.britannica.com/science/moon-natural-satelli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Enthusiasm and interest in the Apollo missions was waning by 13</a:t>
            </a:r>
            <a:r>
              <a:rPr lang="en-GB" baseline="30000" dirty="0"/>
              <a:t>th</a:t>
            </a:r>
            <a:r>
              <a:rPr lang="en-GB" dirty="0"/>
              <a:t> mission (April 1970).</a:t>
            </a:r>
          </a:p>
          <a:p>
            <a:endParaRPr lang="en-GB" dirty="0"/>
          </a:p>
          <a:p>
            <a:r>
              <a:rPr lang="en-GB" b="1" i="0" dirty="0">
                <a:solidFill>
                  <a:srgbClr val="1A1A1A"/>
                </a:solidFill>
                <a:effectLst/>
                <a:latin typeface="Georgia" panose="02040502050405020303" pitchFamily="18" charset="0"/>
              </a:rPr>
              <a:t>Apollo 13</a:t>
            </a:r>
            <a:r>
              <a:rPr lang="en-GB" b="0" i="0" dirty="0">
                <a:solidFill>
                  <a:srgbClr val="1A1A1A"/>
                </a:solidFill>
                <a:effectLst/>
                <a:latin typeface="Georgia" panose="02040502050405020303" pitchFamily="18" charset="0"/>
              </a:rPr>
              <a:t>, U.S. spaceflight, launched on April 11, 1970, that suffered an </a:t>
            </a:r>
            <a:r>
              <a:rPr lang="en-GB" b="0" i="0" u="sng" dirty="0">
                <a:solidFill>
                  <a:srgbClr val="14599D"/>
                </a:solidFill>
                <a:effectLst/>
                <a:latin typeface="Georgia" panose="02040502050405020303" pitchFamily="18" charset="0"/>
                <a:hlinkClick r:id="rId3"/>
              </a:rPr>
              <a:t>oxygen</a:t>
            </a:r>
            <a:r>
              <a:rPr lang="en-GB" b="0" i="0" dirty="0">
                <a:solidFill>
                  <a:srgbClr val="1A1A1A"/>
                </a:solidFill>
                <a:effectLst/>
                <a:latin typeface="Georgia" panose="02040502050405020303" pitchFamily="18" charset="0"/>
              </a:rPr>
              <a:t> tank explosion enroute to the </a:t>
            </a:r>
            <a:r>
              <a:rPr lang="en-GB" b="0" i="0" u="sng" dirty="0">
                <a:solidFill>
                  <a:srgbClr val="14599D"/>
                </a:solidFill>
                <a:effectLst/>
                <a:latin typeface="Georgia" panose="02040502050405020303" pitchFamily="18" charset="0"/>
                <a:hlinkClick r:id="rId4"/>
              </a:rPr>
              <a:t>Moon</a:t>
            </a:r>
            <a:r>
              <a:rPr lang="en-GB" b="0" i="0" dirty="0">
                <a:solidFill>
                  <a:srgbClr val="1A1A1A"/>
                </a:solidFill>
                <a:effectLst/>
                <a:latin typeface="Georgia" panose="02040502050405020303" pitchFamily="18" charset="0"/>
              </a:rPr>
              <a:t>, threatening the lives of three </a:t>
            </a:r>
            <a:r>
              <a:rPr lang="en-GB" b="0" i="0" u="sng" dirty="0">
                <a:solidFill>
                  <a:srgbClr val="14599D"/>
                </a:solidFill>
                <a:effectLst/>
                <a:latin typeface="Georgia" panose="02040502050405020303" pitchFamily="18" charset="0"/>
                <a:hlinkClick r:id="rId5"/>
              </a:rPr>
              <a:t>astronauts</a:t>
            </a:r>
            <a:r>
              <a:rPr lang="en-GB" b="0" i="0" dirty="0">
                <a:solidFill>
                  <a:srgbClr val="1A1A1A"/>
                </a:solidFill>
                <a:effectLst/>
                <a:latin typeface="Georgia" panose="02040502050405020303" pitchFamily="18" charset="0"/>
              </a:rPr>
              <a:t>—commander </a:t>
            </a:r>
            <a:r>
              <a:rPr lang="en-GB" b="0" i="0" u="sng" dirty="0">
                <a:solidFill>
                  <a:srgbClr val="14599D"/>
                </a:solidFill>
                <a:effectLst/>
                <a:latin typeface="Georgia" panose="02040502050405020303" pitchFamily="18" charset="0"/>
                <a:hlinkClick r:id="rId6"/>
              </a:rPr>
              <a:t>Jim Lovell</a:t>
            </a:r>
            <a:r>
              <a:rPr lang="en-GB" b="0" i="0" dirty="0">
                <a:solidFill>
                  <a:srgbClr val="1A1A1A"/>
                </a:solidFill>
                <a:effectLst/>
                <a:latin typeface="Georgia" panose="02040502050405020303" pitchFamily="18" charset="0"/>
              </a:rPr>
              <a:t>, lunar module pilot </a:t>
            </a:r>
            <a:r>
              <a:rPr lang="en-GB" b="0" i="0" u="sng" dirty="0">
                <a:solidFill>
                  <a:srgbClr val="14599D"/>
                </a:solidFill>
                <a:effectLst/>
                <a:latin typeface="Georgia" panose="02040502050405020303" pitchFamily="18" charset="0"/>
                <a:hlinkClick r:id="rId7"/>
              </a:rPr>
              <a:t>Fred Haise</a:t>
            </a:r>
            <a:r>
              <a:rPr lang="en-GB" b="0" i="0" dirty="0">
                <a:solidFill>
                  <a:srgbClr val="1A1A1A"/>
                </a:solidFill>
                <a:effectLst/>
                <a:latin typeface="Georgia" panose="02040502050405020303" pitchFamily="18" charset="0"/>
              </a:rPr>
              <a:t>, and command module pilot </a:t>
            </a:r>
            <a:r>
              <a:rPr lang="en-GB" b="0" i="0" u="sng" dirty="0">
                <a:solidFill>
                  <a:srgbClr val="14599D"/>
                </a:solidFill>
                <a:effectLst/>
                <a:latin typeface="Georgia" panose="02040502050405020303" pitchFamily="18" charset="0"/>
                <a:hlinkClick r:id="rId8"/>
              </a:rPr>
              <a:t>Jack Swigert</a:t>
            </a:r>
            <a:r>
              <a:rPr lang="en-GB" b="0" i="0" dirty="0">
                <a:solidFill>
                  <a:srgbClr val="1A1A1A"/>
                </a:solidFill>
                <a:effectLst/>
                <a:latin typeface="Georgia" panose="02040502050405020303" pitchFamily="18" charset="0"/>
              </a:rPr>
              <a:t>.</a:t>
            </a:r>
            <a:endParaRPr lang="en-GB" dirty="0"/>
          </a:p>
        </p:txBody>
      </p:sp>
      <p:sp>
        <p:nvSpPr>
          <p:cNvPr id="4" name="Slide Number Placeholder 3"/>
          <p:cNvSpPr>
            <a:spLocks noGrp="1"/>
          </p:cNvSpPr>
          <p:nvPr>
            <p:ph type="sldNum" sz="quarter" idx="5"/>
          </p:nvPr>
        </p:nvSpPr>
        <p:spPr/>
        <p:txBody>
          <a:bodyPr/>
          <a:lstStyle/>
          <a:p>
            <a:pPr>
              <a:defRPr/>
            </a:pPr>
            <a:fld id="{AB374172-3E07-42BD-AF9C-9A22C73DE6A5}" type="slidenum">
              <a:rPr lang="en-GB" smtClean="0"/>
              <a:pPr>
                <a:defRPr/>
              </a:pPr>
              <a:t>8</a:t>
            </a:fld>
            <a:endParaRPr lang="en-GB"/>
          </a:p>
        </p:txBody>
      </p:sp>
    </p:spTree>
    <p:extLst>
      <p:ext uri="{BB962C8B-B14F-4D97-AF65-F5344CB8AC3E}">
        <p14:creationId xmlns:p14="http://schemas.microsoft.com/office/powerpoint/2010/main" val="793519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TONE - Presenter getting emotional (nearly crying) – upsets the audience.</a:t>
            </a:r>
          </a:p>
          <a:p>
            <a:endParaRPr lang="en-GB" dirty="0"/>
          </a:p>
          <a:p>
            <a:r>
              <a:rPr lang="en-GB" dirty="0"/>
              <a:t>VOLUME – Kath at LJMU - Speakers shouting when it is not needed (as they were nervous).</a:t>
            </a:r>
          </a:p>
          <a:p>
            <a:endParaRPr lang="en-GB" dirty="0"/>
          </a:p>
          <a:p>
            <a:r>
              <a:rPr lang="en-GB" dirty="0"/>
              <a:t>WORD CHOICE - Paul Charles (GBS) – swearing to try to gain attention / shock factor.</a:t>
            </a:r>
          </a:p>
          <a:p>
            <a:endParaRPr lang="en-GB" dirty="0"/>
          </a:p>
          <a:p>
            <a:r>
              <a:rPr lang="en-GB" dirty="0"/>
              <a:t>PITCH - Chrissie Bradshaw (HCHS) – very high-pitched voice when talking to pupils.</a:t>
            </a:r>
          </a:p>
          <a:p>
            <a:endParaRPr lang="en-GB" dirty="0"/>
          </a:p>
          <a:p>
            <a:r>
              <a:rPr lang="en-GB" dirty="0"/>
              <a:t>PITCH - WALCAT students monotone presenting - A speaker with a flat pitch will sound robotic and bored.</a:t>
            </a:r>
          </a:p>
        </p:txBody>
      </p:sp>
      <p:sp>
        <p:nvSpPr>
          <p:cNvPr id="4" name="Slide Number Placeholder 3"/>
          <p:cNvSpPr>
            <a:spLocks noGrp="1"/>
          </p:cNvSpPr>
          <p:nvPr>
            <p:ph type="sldNum" sz="quarter" idx="5"/>
          </p:nvPr>
        </p:nvSpPr>
        <p:spPr/>
        <p:txBody>
          <a:bodyPr/>
          <a:lstStyle/>
          <a:p>
            <a:pPr>
              <a:defRPr/>
            </a:pPr>
            <a:fld id="{AB374172-3E07-42BD-AF9C-9A22C73DE6A5}" type="slidenum">
              <a:rPr lang="en-GB" smtClean="0"/>
              <a:pPr>
                <a:defRPr/>
              </a:pPr>
              <a:t>30</a:t>
            </a:fld>
            <a:endParaRPr lang="en-GB"/>
          </a:p>
        </p:txBody>
      </p:sp>
    </p:spTree>
    <p:extLst>
      <p:ext uri="{BB962C8B-B14F-4D97-AF65-F5344CB8AC3E}">
        <p14:creationId xmlns:p14="http://schemas.microsoft.com/office/powerpoint/2010/main" val="2374481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a busy PowerPoint slide</a:t>
            </a:r>
          </a:p>
        </p:txBody>
      </p:sp>
      <p:sp>
        <p:nvSpPr>
          <p:cNvPr id="4" name="Slide Number Placeholder 3"/>
          <p:cNvSpPr>
            <a:spLocks noGrp="1"/>
          </p:cNvSpPr>
          <p:nvPr>
            <p:ph type="sldNum" sz="quarter" idx="5"/>
          </p:nvPr>
        </p:nvSpPr>
        <p:spPr/>
        <p:txBody>
          <a:bodyPr/>
          <a:lstStyle/>
          <a:p>
            <a:pPr>
              <a:defRPr/>
            </a:pPr>
            <a:fld id="{AB374172-3E07-42BD-AF9C-9A22C73DE6A5}" type="slidenum">
              <a:rPr lang="en-GB" smtClean="0"/>
              <a:pPr>
                <a:defRPr/>
              </a:pPr>
              <a:t>46</a:t>
            </a:fld>
            <a:endParaRPr lang="en-GB"/>
          </a:p>
        </p:txBody>
      </p:sp>
    </p:spTree>
    <p:extLst>
      <p:ext uri="{BB962C8B-B14F-4D97-AF65-F5344CB8AC3E}">
        <p14:creationId xmlns:p14="http://schemas.microsoft.com/office/powerpoint/2010/main" val="269828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a simple PowerPoint slide</a:t>
            </a:r>
          </a:p>
        </p:txBody>
      </p:sp>
      <p:sp>
        <p:nvSpPr>
          <p:cNvPr id="4" name="Slide Number Placeholder 3"/>
          <p:cNvSpPr>
            <a:spLocks noGrp="1"/>
          </p:cNvSpPr>
          <p:nvPr>
            <p:ph type="sldNum" sz="quarter" idx="5"/>
          </p:nvPr>
        </p:nvSpPr>
        <p:spPr/>
        <p:txBody>
          <a:bodyPr/>
          <a:lstStyle/>
          <a:p>
            <a:pPr>
              <a:defRPr/>
            </a:pPr>
            <a:fld id="{AB374172-3E07-42BD-AF9C-9A22C73DE6A5}" type="slidenum">
              <a:rPr lang="en-GB" smtClean="0"/>
              <a:pPr>
                <a:defRPr/>
              </a:pPr>
              <a:t>47</a:t>
            </a:fld>
            <a:endParaRPr lang="en-GB"/>
          </a:p>
        </p:txBody>
      </p:sp>
    </p:spTree>
    <p:extLst>
      <p:ext uri="{BB962C8B-B14F-4D97-AF65-F5344CB8AC3E}">
        <p14:creationId xmlns:p14="http://schemas.microsoft.com/office/powerpoint/2010/main" val="1742748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a slide with too many colours</a:t>
            </a:r>
          </a:p>
        </p:txBody>
      </p:sp>
      <p:sp>
        <p:nvSpPr>
          <p:cNvPr id="4" name="Slide Number Placeholder 3"/>
          <p:cNvSpPr>
            <a:spLocks noGrp="1"/>
          </p:cNvSpPr>
          <p:nvPr>
            <p:ph type="sldNum" sz="quarter" idx="5"/>
          </p:nvPr>
        </p:nvSpPr>
        <p:spPr/>
        <p:txBody>
          <a:bodyPr/>
          <a:lstStyle/>
          <a:p>
            <a:pPr>
              <a:defRPr/>
            </a:pPr>
            <a:fld id="{AB374172-3E07-42BD-AF9C-9A22C73DE6A5}" type="slidenum">
              <a:rPr lang="en-GB" smtClean="0"/>
              <a:pPr>
                <a:defRPr/>
              </a:pPr>
              <a:t>51</a:t>
            </a:fld>
            <a:endParaRPr lang="en-GB"/>
          </a:p>
        </p:txBody>
      </p:sp>
    </p:spTree>
    <p:extLst>
      <p:ext uri="{BB962C8B-B14F-4D97-AF65-F5344CB8AC3E}">
        <p14:creationId xmlns:p14="http://schemas.microsoft.com/office/powerpoint/2010/main" val="194906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HAU white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Slide Number Placeholder 5">
            <a:extLst>
              <a:ext uri="{FF2B5EF4-FFF2-40B4-BE49-F238E27FC236}">
                <a16:creationId xmlns:a16="http://schemas.microsoft.com/office/drawing/2014/main" id="{CC458855-D11D-57E9-427B-FFE65B1DDC95}"/>
              </a:ext>
            </a:extLst>
          </p:cNvPr>
          <p:cNvSpPr>
            <a:spLocks noGrp="1"/>
          </p:cNvSpPr>
          <p:nvPr>
            <p:ph type="sldNum" sz="quarter" idx="10"/>
          </p:nvPr>
        </p:nvSpPr>
        <p:spPr/>
        <p:txBody>
          <a:bodyPr/>
          <a:lstStyle>
            <a:lvl1pPr>
              <a:defRPr/>
            </a:lvl1pPr>
          </a:lstStyle>
          <a:p>
            <a:pPr>
              <a:defRPr/>
            </a:pPr>
            <a:fld id="{C304D0A5-11FD-4537-B0BD-3C4EED4C7326}" type="slidenum">
              <a:rPr lang="en-GB"/>
              <a:pPr>
                <a:defRPr/>
              </a:pPr>
              <a:t>‹#›</a:t>
            </a:fld>
            <a:endParaRPr lang="en-GB" dirty="0"/>
          </a:p>
        </p:txBody>
      </p:sp>
    </p:spTree>
    <p:extLst>
      <p:ext uri="{BB962C8B-B14F-4D97-AF65-F5344CB8AC3E}">
        <p14:creationId xmlns:p14="http://schemas.microsoft.com/office/powerpoint/2010/main" val="246605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HAU white Small Picture with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878"/>
            <a:ext cx="10515599" cy="997909"/>
          </a:xfrm>
        </p:spPr>
        <p:txBody>
          <a:bodyPr/>
          <a:lstStyle>
            <a:lvl1pPr>
              <a:defRPr sz="3200"/>
            </a:lvl1pPr>
          </a:lstStyle>
          <a:p>
            <a:r>
              <a:rPr lang="en-US"/>
              <a:t>Click to edit Master title style</a:t>
            </a:r>
            <a:endParaRPr lang="en-GB" dirty="0"/>
          </a:p>
        </p:txBody>
      </p:sp>
      <p:sp>
        <p:nvSpPr>
          <p:cNvPr id="3" name="Picture Placeholder 2"/>
          <p:cNvSpPr>
            <a:spLocks noGrp="1"/>
          </p:cNvSpPr>
          <p:nvPr>
            <p:ph type="pic" idx="1"/>
          </p:nvPr>
        </p:nvSpPr>
        <p:spPr>
          <a:xfrm>
            <a:off x="7226300" y="2031319"/>
            <a:ext cx="4125913" cy="3713843"/>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839787" y="1681843"/>
            <a:ext cx="6095773" cy="4412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5EC698A1-5CF8-AB42-AC21-704DC2F33EC7}"/>
              </a:ext>
            </a:extLst>
          </p:cNvPr>
          <p:cNvSpPr>
            <a:spLocks noGrp="1"/>
          </p:cNvSpPr>
          <p:nvPr>
            <p:ph type="sldNum" sz="quarter" idx="10"/>
          </p:nvPr>
        </p:nvSpPr>
        <p:spPr/>
        <p:txBody>
          <a:bodyPr/>
          <a:lstStyle>
            <a:lvl1pPr>
              <a:defRPr/>
            </a:lvl1pPr>
          </a:lstStyle>
          <a:p>
            <a:pPr>
              <a:defRPr/>
            </a:pPr>
            <a:fld id="{82A89AE3-4165-4D9A-BCB0-940D84CF274B}" type="slidenum">
              <a:rPr lang="en-GB"/>
              <a:pPr>
                <a:defRPr/>
              </a:pPr>
              <a:t>‹#›</a:t>
            </a:fld>
            <a:endParaRPr lang="en-GB" dirty="0"/>
          </a:p>
        </p:txBody>
      </p:sp>
    </p:spTree>
    <p:extLst>
      <p:ext uri="{BB962C8B-B14F-4D97-AF65-F5344CB8AC3E}">
        <p14:creationId xmlns:p14="http://schemas.microsoft.com/office/powerpoint/2010/main" val="148276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HAU blue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Slide Number Placeholder 5">
            <a:extLst>
              <a:ext uri="{FF2B5EF4-FFF2-40B4-BE49-F238E27FC236}">
                <a16:creationId xmlns:a16="http://schemas.microsoft.com/office/drawing/2014/main" id="{00133A5F-7800-B192-93B5-7AEAA69F44D7}"/>
              </a:ext>
            </a:extLst>
          </p:cNvPr>
          <p:cNvSpPr>
            <a:spLocks noGrp="1"/>
          </p:cNvSpPr>
          <p:nvPr>
            <p:ph type="sldNum" sz="quarter" idx="10"/>
          </p:nvPr>
        </p:nvSpPr>
        <p:spPr/>
        <p:txBody>
          <a:bodyPr/>
          <a:lstStyle>
            <a:lvl1pPr>
              <a:defRPr/>
            </a:lvl1pPr>
          </a:lstStyle>
          <a:p>
            <a:pPr>
              <a:defRPr/>
            </a:pPr>
            <a:fld id="{EAFEDBF8-A60D-4188-91EF-E0FC7DD78F97}" type="slidenum">
              <a:rPr lang="en-GB"/>
              <a:pPr>
                <a:defRPr/>
              </a:pPr>
              <a:t>‹#›</a:t>
            </a:fld>
            <a:endParaRPr lang="en-GB" dirty="0"/>
          </a:p>
        </p:txBody>
      </p:sp>
    </p:spTree>
    <p:extLst>
      <p:ext uri="{BB962C8B-B14F-4D97-AF65-F5344CB8AC3E}">
        <p14:creationId xmlns:p14="http://schemas.microsoft.com/office/powerpoint/2010/main" val="165694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AU blue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lide Number Placeholder 5">
            <a:extLst>
              <a:ext uri="{FF2B5EF4-FFF2-40B4-BE49-F238E27FC236}">
                <a16:creationId xmlns:a16="http://schemas.microsoft.com/office/drawing/2014/main" id="{9841C225-D163-6498-44E2-FB426A412D4A}"/>
              </a:ext>
            </a:extLst>
          </p:cNvPr>
          <p:cNvSpPr>
            <a:spLocks noGrp="1"/>
          </p:cNvSpPr>
          <p:nvPr>
            <p:ph type="sldNum" sz="quarter" idx="10"/>
          </p:nvPr>
        </p:nvSpPr>
        <p:spPr/>
        <p:txBody>
          <a:bodyPr/>
          <a:lstStyle>
            <a:lvl1pPr>
              <a:defRPr/>
            </a:lvl1pPr>
          </a:lstStyle>
          <a:p>
            <a:pPr>
              <a:defRPr/>
            </a:pPr>
            <a:fld id="{73A7EA66-5642-4981-8D08-BD95F5841A6F}" type="slidenum">
              <a:rPr lang="en-GB"/>
              <a:pPr>
                <a:defRPr/>
              </a:pPr>
              <a:t>‹#›</a:t>
            </a:fld>
            <a:endParaRPr lang="en-GB" dirty="0"/>
          </a:p>
        </p:txBody>
      </p:sp>
    </p:spTree>
    <p:extLst>
      <p:ext uri="{BB962C8B-B14F-4D97-AF65-F5344CB8AC3E}">
        <p14:creationId xmlns:p14="http://schemas.microsoft.com/office/powerpoint/2010/main" val="1256983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HAU blue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lstStyle>
            <a:lvl1pPr>
              <a:defRPr sz="6000">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Slide Number Placeholder 5">
            <a:extLst>
              <a:ext uri="{FF2B5EF4-FFF2-40B4-BE49-F238E27FC236}">
                <a16:creationId xmlns:a16="http://schemas.microsoft.com/office/drawing/2014/main" id="{F0817EFC-5500-577A-B773-4C144E4865C2}"/>
              </a:ext>
            </a:extLst>
          </p:cNvPr>
          <p:cNvSpPr>
            <a:spLocks noGrp="1"/>
          </p:cNvSpPr>
          <p:nvPr>
            <p:ph type="sldNum" sz="quarter" idx="10"/>
          </p:nvPr>
        </p:nvSpPr>
        <p:spPr/>
        <p:txBody>
          <a:bodyPr/>
          <a:lstStyle>
            <a:lvl1pPr>
              <a:defRPr/>
            </a:lvl1pPr>
          </a:lstStyle>
          <a:p>
            <a:pPr>
              <a:defRPr/>
            </a:pPr>
            <a:fld id="{DB88D08E-6D2D-4FA5-BA94-A537108E81DD}" type="slidenum">
              <a:rPr lang="en-GB"/>
              <a:pPr>
                <a:defRPr/>
              </a:pPr>
              <a:t>‹#›</a:t>
            </a:fld>
            <a:endParaRPr lang="en-GB" dirty="0"/>
          </a:p>
        </p:txBody>
      </p:sp>
    </p:spTree>
    <p:extLst>
      <p:ext uri="{BB962C8B-B14F-4D97-AF65-F5344CB8AC3E}">
        <p14:creationId xmlns:p14="http://schemas.microsoft.com/office/powerpoint/2010/main" val="4261913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HAU blue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8EF11064-751F-F09A-C966-26E0D1EFF4DC}"/>
              </a:ext>
            </a:extLst>
          </p:cNvPr>
          <p:cNvSpPr>
            <a:spLocks noGrp="1"/>
          </p:cNvSpPr>
          <p:nvPr>
            <p:ph type="sldNum" sz="quarter" idx="10"/>
          </p:nvPr>
        </p:nvSpPr>
        <p:spPr/>
        <p:txBody>
          <a:bodyPr/>
          <a:lstStyle>
            <a:lvl1pPr>
              <a:defRPr/>
            </a:lvl1pPr>
          </a:lstStyle>
          <a:p>
            <a:pPr>
              <a:defRPr/>
            </a:pPr>
            <a:fld id="{D09A5923-021F-46CA-863B-C770B3F0BE72}" type="slidenum">
              <a:rPr lang="en-GB"/>
              <a:pPr>
                <a:defRPr/>
              </a:pPr>
              <a:t>‹#›</a:t>
            </a:fld>
            <a:endParaRPr lang="en-GB" dirty="0"/>
          </a:p>
        </p:txBody>
      </p:sp>
    </p:spTree>
    <p:extLst>
      <p:ext uri="{BB962C8B-B14F-4D97-AF65-F5344CB8AC3E}">
        <p14:creationId xmlns:p14="http://schemas.microsoft.com/office/powerpoint/2010/main" val="4068793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HAU blue 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a:xfrm>
            <a:off x="839788" y="1690687"/>
            <a:ext cx="5157787" cy="814387"/>
          </a:xfrm>
        </p:spPr>
        <p:txBody>
          <a:bodyPr anchor="ctr"/>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72200" y="1690687"/>
            <a:ext cx="5183188" cy="814388"/>
          </a:xfrm>
        </p:spPr>
        <p:txBody>
          <a:bodyPr anchor="ctr"/>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5">
            <a:extLst>
              <a:ext uri="{FF2B5EF4-FFF2-40B4-BE49-F238E27FC236}">
                <a16:creationId xmlns:a16="http://schemas.microsoft.com/office/drawing/2014/main" id="{3EB8F25C-AFF2-F39E-AD3F-4A4BBF8CA306}"/>
              </a:ext>
            </a:extLst>
          </p:cNvPr>
          <p:cNvSpPr>
            <a:spLocks noGrp="1"/>
          </p:cNvSpPr>
          <p:nvPr>
            <p:ph type="sldNum" sz="quarter" idx="10"/>
          </p:nvPr>
        </p:nvSpPr>
        <p:spPr/>
        <p:txBody>
          <a:bodyPr/>
          <a:lstStyle>
            <a:lvl1pPr>
              <a:defRPr/>
            </a:lvl1pPr>
          </a:lstStyle>
          <a:p>
            <a:pPr>
              <a:defRPr/>
            </a:pPr>
            <a:fld id="{FA33D4F9-DEBB-40A8-8341-4C5B04185D5E}" type="slidenum">
              <a:rPr lang="en-GB"/>
              <a:pPr>
                <a:defRPr/>
              </a:pPr>
              <a:t>‹#›</a:t>
            </a:fld>
            <a:endParaRPr lang="en-GB" dirty="0"/>
          </a:p>
        </p:txBody>
      </p:sp>
    </p:spTree>
    <p:extLst>
      <p:ext uri="{BB962C8B-B14F-4D97-AF65-F5344CB8AC3E}">
        <p14:creationId xmlns:p14="http://schemas.microsoft.com/office/powerpoint/2010/main" val="1663503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HAU 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5">
            <a:extLst>
              <a:ext uri="{FF2B5EF4-FFF2-40B4-BE49-F238E27FC236}">
                <a16:creationId xmlns:a16="http://schemas.microsoft.com/office/drawing/2014/main" id="{EAA23DEA-CEB8-C7A3-18C8-4800D3BEB141}"/>
              </a:ext>
            </a:extLst>
          </p:cNvPr>
          <p:cNvSpPr>
            <a:spLocks noGrp="1"/>
          </p:cNvSpPr>
          <p:nvPr>
            <p:ph type="sldNum" sz="quarter" idx="10"/>
          </p:nvPr>
        </p:nvSpPr>
        <p:spPr/>
        <p:txBody>
          <a:bodyPr/>
          <a:lstStyle>
            <a:lvl1pPr>
              <a:defRPr/>
            </a:lvl1pPr>
          </a:lstStyle>
          <a:p>
            <a:pPr>
              <a:defRPr/>
            </a:pPr>
            <a:fld id="{FC6151F1-5175-488E-A2F7-84BAD620D7AE}" type="slidenum">
              <a:rPr lang="en-GB"/>
              <a:pPr>
                <a:defRPr/>
              </a:pPr>
              <a:t>‹#›</a:t>
            </a:fld>
            <a:endParaRPr lang="en-GB" dirty="0"/>
          </a:p>
        </p:txBody>
      </p:sp>
    </p:spTree>
    <p:extLst>
      <p:ext uri="{BB962C8B-B14F-4D97-AF65-F5344CB8AC3E}">
        <p14:creationId xmlns:p14="http://schemas.microsoft.com/office/powerpoint/2010/main" val="3265221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HAU blue 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C42FB4A5-CCE6-ACD8-E531-9AE992F7EA94}"/>
              </a:ext>
            </a:extLst>
          </p:cNvPr>
          <p:cNvSpPr>
            <a:spLocks noGrp="1"/>
          </p:cNvSpPr>
          <p:nvPr>
            <p:ph type="sldNum" sz="quarter" idx="10"/>
          </p:nvPr>
        </p:nvSpPr>
        <p:spPr/>
        <p:txBody>
          <a:bodyPr/>
          <a:lstStyle>
            <a:lvl1pPr>
              <a:defRPr/>
            </a:lvl1pPr>
          </a:lstStyle>
          <a:p>
            <a:pPr>
              <a:defRPr/>
            </a:pPr>
            <a:fld id="{4AF847C0-2FF7-4808-B913-4D7D8DEEC345}" type="slidenum">
              <a:rPr lang="en-GB"/>
              <a:pPr>
                <a:defRPr/>
              </a:pPr>
              <a:t>‹#›</a:t>
            </a:fld>
            <a:endParaRPr lang="en-GB" dirty="0"/>
          </a:p>
        </p:txBody>
      </p:sp>
    </p:spTree>
    <p:extLst>
      <p:ext uri="{BB962C8B-B14F-4D97-AF65-F5344CB8AC3E}">
        <p14:creationId xmlns:p14="http://schemas.microsoft.com/office/powerpoint/2010/main" val="826559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HAU blue 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5">
            <a:extLst>
              <a:ext uri="{FF2B5EF4-FFF2-40B4-BE49-F238E27FC236}">
                <a16:creationId xmlns:a16="http://schemas.microsoft.com/office/drawing/2014/main" id="{04CA32A8-1757-5A01-ED1F-C189B6CFCDCA}"/>
              </a:ext>
            </a:extLst>
          </p:cNvPr>
          <p:cNvSpPr>
            <a:spLocks noGrp="1"/>
          </p:cNvSpPr>
          <p:nvPr>
            <p:ph type="sldNum" sz="quarter" idx="10"/>
          </p:nvPr>
        </p:nvSpPr>
        <p:spPr/>
        <p:txBody>
          <a:bodyPr/>
          <a:lstStyle>
            <a:lvl1pPr>
              <a:defRPr/>
            </a:lvl1pPr>
          </a:lstStyle>
          <a:p>
            <a:pPr>
              <a:defRPr/>
            </a:pPr>
            <a:fld id="{FCDA4E0F-C1D6-4E00-8FD9-731CDA5F96F5}" type="slidenum">
              <a:rPr lang="en-GB"/>
              <a:pPr>
                <a:defRPr/>
              </a:pPr>
              <a:t>‹#›</a:t>
            </a:fld>
            <a:endParaRPr lang="en-GB" dirty="0"/>
          </a:p>
        </p:txBody>
      </p:sp>
    </p:spTree>
    <p:extLst>
      <p:ext uri="{BB962C8B-B14F-4D97-AF65-F5344CB8AC3E}">
        <p14:creationId xmlns:p14="http://schemas.microsoft.com/office/powerpoint/2010/main" val="452025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HAU blu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Slide Number Placeholder 5">
            <a:extLst>
              <a:ext uri="{FF2B5EF4-FFF2-40B4-BE49-F238E27FC236}">
                <a16:creationId xmlns:a16="http://schemas.microsoft.com/office/drawing/2014/main" id="{C423580B-DA28-6E9E-B300-3E8D6C9D6E81}"/>
              </a:ext>
            </a:extLst>
          </p:cNvPr>
          <p:cNvSpPr>
            <a:spLocks noGrp="1"/>
          </p:cNvSpPr>
          <p:nvPr>
            <p:ph type="sldNum" sz="quarter" idx="10"/>
          </p:nvPr>
        </p:nvSpPr>
        <p:spPr/>
        <p:txBody>
          <a:bodyPr/>
          <a:lstStyle>
            <a:lvl1pPr>
              <a:defRPr/>
            </a:lvl1pPr>
          </a:lstStyle>
          <a:p>
            <a:pPr>
              <a:defRPr/>
            </a:pPr>
            <a:fld id="{56D965F6-3DA9-40E3-8E30-FC4C6D129022}" type="slidenum">
              <a:rPr lang="en-GB"/>
              <a:pPr>
                <a:defRPr/>
              </a:pPr>
              <a:t>‹#›</a:t>
            </a:fld>
            <a:endParaRPr lang="en-GB" dirty="0"/>
          </a:p>
        </p:txBody>
      </p:sp>
    </p:spTree>
    <p:extLst>
      <p:ext uri="{BB962C8B-B14F-4D97-AF65-F5344CB8AC3E}">
        <p14:creationId xmlns:p14="http://schemas.microsoft.com/office/powerpoint/2010/main" val="22381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HAU white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lide Number Placeholder 5">
            <a:extLst>
              <a:ext uri="{FF2B5EF4-FFF2-40B4-BE49-F238E27FC236}">
                <a16:creationId xmlns:a16="http://schemas.microsoft.com/office/drawing/2014/main" id="{73E6E198-0B37-44C6-E334-8346B3A44F2C}"/>
              </a:ext>
            </a:extLst>
          </p:cNvPr>
          <p:cNvSpPr>
            <a:spLocks noGrp="1"/>
          </p:cNvSpPr>
          <p:nvPr>
            <p:ph type="sldNum" sz="quarter" idx="10"/>
          </p:nvPr>
        </p:nvSpPr>
        <p:spPr/>
        <p:txBody>
          <a:bodyPr/>
          <a:lstStyle>
            <a:lvl1pPr>
              <a:defRPr/>
            </a:lvl1pPr>
          </a:lstStyle>
          <a:p>
            <a:pPr>
              <a:defRPr/>
            </a:pPr>
            <a:fld id="{09CDA1D3-769A-4593-8400-4AA895D77C25}" type="slidenum">
              <a:rPr lang="en-GB"/>
              <a:pPr>
                <a:defRPr/>
              </a:pPr>
              <a:t>‹#›</a:t>
            </a:fld>
            <a:endParaRPr lang="en-GB" dirty="0"/>
          </a:p>
        </p:txBody>
      </p:sp>
    </p:spTree>
    <p:extLst>
      <p:ext uri="{BB962C8B-B14F-4D97-AF65-F5344CB8AC3E}">
        <p14:creationId xmlns:p14="http://schemas.microsoft.com/office/powerpoint/2010/main" val="762428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HAU blue Small Picture with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878"/>
            <a:ext cx="10515599" cy="997909"/>
          </a:xfrm>
        </p:spPr>
        <p:txBody>
          <a:bodyPr/>
          <a:lstStyle>
            <a:lvl1pPr>
              <a:defRPr sz="3200"/>
            </a:lvl1pPr>
          </a:lstStyle>
          <a:p>
            <a:r>
              <a:rPr lang="en-US" dirty="0"/>
              <a:t>Click to edit Master title style</a:t>
            </a:r>
            <a:endParaRPr lang="en-GB" dirty="0"/>
          </a:p>
        </p:txBody>
      </p:sp>
      <p:sp>
        <p:nvSpPr>
          <p:cNvPr id="3" name="Picture Placeholder 2"/>
          <p:cNvSpPr>
            <a:spLocks noGrp="1"/>
          </p:cNvSpPr>
          <p:nvPr>
            <p:ph type="pic" idx="1"/>
          </p:nvPr>
        </p:nvSpPr>
        <p:spPr>
          <a:xfrm>
            <a:off x="7226300" y="2031319"/>
            <a:ext cx="4125913" cy="3713843"/>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839787" y="1681843"/>
            <a:ext cx="6095773" cy="441279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Slide Number Placeholder 5">
            <a:extLst>
              <a:ext uri="{FF2B5EF4-FFF2-40B4-BE49-F238E27FC236}">
                <a16:creationId xmlns:a16="http://schemas.microsoft.com/office/drawing/2014/main" id="{93A96C19-EC75-DD7C-2437-EE235EF22CDC}"/>
              </a:ext>
            </a:extLst>
          </p:cNvPr>
          <p:cNvSpPr>
            <a:spLocks noGrp="1"/>
          </p:cNvSpPr>
          <p:nvPr>
            <p:ph type="sldNum" sz="quarter" idx="10"/>
          </p:nvPr>
        </p:nvSpPr>
        <p:spPr/>
        <p:txBody>
          <a:bodyPr/>
          <a:lstStyle>
            <a:lvl1pPr>
              <a:defRPr/>
            </a:lvl1pPr>
          </a:lstStyle>
          <a:p>
            <a:pPr>
              <a:defRPr/>
            </a:pPr>
            <a:fld id="{BE88E322-1D20-4FCC-B9C3-A7FE1323303E}" type="slidenum">
              <a:rPr lang="en-GB"/>
              <a:pPr>
                <a:defRPr/>
              </a:pPr>
              <a:t>‹#›</a:t>
            </a:fld>
            <a:endParaRPr lang="en-GB" dirty="0"/>
          </a:p>
        </p:txBody>
      </p:sp>
    </p:spTree>
    <p:extLst>
      <p:ext uri="{BB962C8B-B14F-4D97-AF65-F5344CB8AC3E}">
        <p14:creationId xmlns:p14="http://schemas.microsoft.com/office/powerpoint/2010/main" val="322325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AU white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lstStyle>
            <a:lvl1pPr>
              <a:defRPr sz="6000"/>
            </a:lvl1pPr>
          </a:lstStyle>
          <a:p>
            <a:r>
              <a:rPr lang="en-US"/>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01216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5">
            <a:extLst>
              <a:ext uri="{FF2B5EF4-FFF2-40B4-BE49-F238E27FC236}">
                <a16:creationId xmlns:a16="http://schemas.microsoft.com/office/drawing/2014/main" id="{A7B6EA70-74A2-43C5-656B-B87D6A762E4B}"/>
              </a:ext>
            </a:extLst>
          </p:cNvPr>
          <p:cNvSpPr>
            <a:spLocks noGrp="1"/>
          </p:cNvSpPr>
          <p:nvPr>
            <p:ph type="sldNum" sz="quarter" idx="10"/>
          </p:nvPr>
        </p:nvSpPr>
        <p:spPr/>
        <p:txBody>
          <a:bodyPr/>
          <a:lstStyle>
            <a:lvl1pPr>
              <a:defRPr/>
            </a:lvl1pPr>
          </a:lstStyle>
          <a:p>
            <a:pPr>
              <a:defRPr/>
            </a:pPr>
            <a:fld id="{12B2B0D2-7A67-4A4B-8C15-B30B9AC3A910}" type="slidenum">
              <a:rPr lang="en-GB"/>
              <a:pPr>
                <a:defRPr/>
              </a:pPr>
              <a:t>‹#›</a:t>
            </a:fld>
            <a:endParaRPr lang="en-GB" dirty="0"/>
          </a:p>
        </p:txBody>
      </p:sp>
    </p:spTree>
    <p:extLst>
      <p:ext uri="{BB962C8B-B14F-4D97-AF65-F5344CB8AC3E}">
        <p14:creationId xmlns:p14="http://schemas.microsoft.com/office/powerpoint/2010/main" val="243101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U white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971D4163-D869-F22E-69D6-3065DF90BC8A}"/>
              </a:ext>
            </a:extLst>
          </p:cNvPr>
          <p:cNvSpPr>
            <a:spLocks noGrp="1"/>
          </p:cNvSpPr>
          <p:nvPr>
            <p:ph type="sldNum" sz="quarter" idx="10"/>
          </p:nvPr>
        </p:nvSpPr>
        <p:spPr/>
        <p:txBody>
          <a:bodyPr/>
          <a:lstStyle>
            <a:lvl1pPr>
              <a:defRPr/>
            </a:lvl1pPr>
          </a:lstStyle>
          <a:p>
            <a:pPr>
              <a:defRPr/>
            </a:pPr>
            <a:fld id="{DB608AF9-9B09-40D6-B922-ED58F922373B}" type="slidenum">
              <a:rPr lang="en-GB"/>
              <a:pPr>
                <a:defRPr/>
              </a:pPr>
              <a:t>‹#›</a:t>
            </a:fld>
            <a:endParaRPr lang="en-GB" dirty="0"/>
          </a:p>
        </p:txBody>
      </p:sp>
    </p:spTree>
    <p:extLst>
      <p:ext uri="{BB962C8B-B14F-4D97-AF65-F5344CB8AC3E}">
        <p14:creationId xmlns:p14="http://schemas.microsoft.com/office/powerpoint/2010/main" val="2078180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HAU white 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5">
            <a:extLst>
              <a:ext uri="{FF2B5EF4-FFF2-40B4-BE49-F238E27FC236}">
                <a16:creationId xmlns:a16="http://schemas.microsoft.com/office/drawing/2014/main" id="{10B383E8-43FD-C51C-AB7B-B88466CF14CE}"/>
              </a:ext>
            </a:extLst>
          </p:cNvPr>
          <p:cNvSpPr>
            <a:spLocks noGrp="1"/>
          </p:cNvSpPr>
          <p:nvPr>
            <p:ph type="sldNum" sz="quarter" idx="10"/>
          </p:nvPr>
        </p:nvSpPr>
        <p:spPr/>
        <p:txBody>
          <a:bodyPr/>
          <a:lstStyle>
            <a:lvl1pPr>
              <a:defRPr/>
            </a:lvl1pPr>
          </a:lstStyle>
          <a:p>
            <a:pPr>
              <a:defRPr/>
            </a:pPr>
            <a:fld id="{EE3F996F-FD89-4776-A18E-9B5B98369CDD}" type="slidenum">
              <a:rPr lang="en-GB"/>
              <a:pPr>
                <a:defRPr/>
              </a:pPr>
              <a:t>‹#›</a:t>
            </a:fld>
            <a:endParaRPr lang="en-GB" dirty="0"/>
          </a:p>
        </p:txBody>
      </p:sp>
    </p:spTree>
    <p:extLst>
      <p:ext uri="{BB962C8B-B14F-4D97-AF65-F5344CB8AC3E}">
        <p14:creationId xmlns:p14="http://schemas.microsoft.com/office/powerpoint/2010/main" val="486956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HAU whit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5">
            <a:extLst>
              <a:ext uri="{FF2B5EF4-FFF2-40B4-BE49-F238E27FC236}">
                <a16:creationId xmlns:a16="http://schemas.microsoft.com/office/drawing/2014/main" id="{C940B415-46C8-8DB5-0DA7-F0B3E6FEF911}"/>
              </a:ext>
            </a:extLst>
          </p:cNvPr>
          <p:cNvSpPr>
            <a:spLocks noGrp="1"/>
          </p:cNvSpPr>
          <p:nvPr>
            <p:ph type="sldNum" sz="quarter" idx="10"/>
          </p:nvPr>
        </p:nvSpPr>
        <p:spPr/>
        <p:txBody>
          <a:bodyPr/>
          <a:lstStyle>
            <a:lvl1pPr>
              <a:defRPr/>
            </a:lvl1pPr>
          </a:lstStyle>
          <a:p>
            <a:pPr>
              <a:defRPr/>
            </a:pPr>
            <a:fld id="{9B6D1AFD-A6CF-4A9B-81F1-2DDFC424E50F}" type="slidenum">
              <a:rPr lang="en-GB"/>
              <a:pPr>
                <a:defRPr/>
              </a:pPr>
              <a:t>‹#›</a:t>
            </a:fld>
            <a:endParaRPr lang="en-GB" dirty="0"/>
          </a:p>
        </p:txBody>
      </p:sp>
    </p:spTree>
    <p:extLst>
      <p:ext uri="{BB962C8B-B14F-4D97-AF65-F5344CB8AC3E}">
        <p14:creationId xmlns:p14="http://schemas.microsoft.com/office/powerpoint/2010/main" val="79589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HAU white 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E42DD54-AFD4-E4A2-453E-11E47D46B4C0}"/>
              </a:ext>
            </a:extLst>
          </p:cNvPr>
          <p:cNvSpPr>
            <a:spLocks noGrp="1"/>
          </p:cNvSpPr>
          <p:nvPr>
            <p:ph type="sldNum" sz="quarter" idx="10"/>
          </p:nvPr>
        </p:nvSpPr>
        <p:spPr/>
        <p:txBody>
          <a:bodyPr/>
          <a:lstStyle>
            <a:lvl1pPr>
              <a:defRPr/>
            </a:lvl1pPr>
          </a:lstStyle>
          <a:p>
            <a:pPr>
              <a:defRPr/>
            </a:pPr>
            <a:fld id="{DAE3CDA4-5D26-4AAA-BB52-F0C9D4C3BD58}" type="slidenum">
              <a:rPr lang="en-GB"/>
              <a:pPr>
                <a:defRPr/>
              </a:pPr>
              <a:t>‹#›</a:t>
            </a:fld>
            <a:endParaRPr lang="en-GB" dirty="0"/>
          </a:p>
        </p:txBody>
      </p:sp>
    </p:spTree>
    <p:extLst>
      <p:ext uri="{BB962C8B-B14F-4D97-AF65-F5344CB8AC3E}">
        <p14:creationId xmlns:p14="http://schemas.microsoft.com/office/powerpoint/2010/main" val="371280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HAU white 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A225E326-B2E3-319E-F5B6-9587788C4AA2}"/>
              </a:ext>
            </a:extLst>
          </p:cNvPr>
          <p:cNvSpPr>
            <a:spLocks noGrp="1"/>
          </p:cNvSpPr>
          <p:nvPr>
            <p:ph type="sldNum" sz="quarter" idx="10"/>
          </p:nvPr>
        </p:nvSpPr>
        <p:spPr/>
        <p:txBody>
          <a:bodyPr/>
          <a:lstStyle>
            <a:lvl1pPr>
              <a:defRPr/>
            </a:lvl1pPr>
          </a:lstStyle>
          <a:p>
            <a:pPr>
              <a:defRPr/>
            </a:pPr>
            <a:fld id="{D270EA3D-8EA5-43B0-8BF7-08FBC1BCC712}" type="slidenum">
              <a:rPr lang="en-GB"/>
              <a:pPr>
                <a:defRPr/>
              </a:pPr>
              <a:t>‹#›</a:t>
            </a:fld>
            <a:endParaRPr lang="en-GB" dirty="0"/>
          </a:p>
        </p:txBody>
      </p:sp>
    </p:spTree>
    <p:extLst>
      <p:ext uri="{BB962C8B-B14F-4D97-AF65-F5344CB8AC3E}">
        <p14:creationId xmlns:p14="http://schemas.microsoft.com/office/powerpoint/2010/main" val="357607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HAU whit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5">
            <a:extLst>
              <a:ext uri="{FF2B5EF4-FFF2-40B4-BE49-F238E27FC236}">
                <a16:creationId xmlns:a16="http://schemas.microsoft.com/office/drawing/2014/main" id="{C4BA196A-AF60-93E3-9243-D3DC97A32F81}"/>
              </a:ext>
            </a:extLst>
          </p:cNvPr>
          <p:cNvSpPr>
            <a:spLocks noGrp="1"/>
          </p:cNvSpPr>
          <p:nvPr>
            <p:ph type="sldNum" sz="quarter" idx="10"/>
          </p:nvPr>
        </p:nvSpPr>
        <p:spPr/>
        <p:txBody>
          <a:bodyPr/>
          <a:lstStyle>
            <a:lvl1pPr>
              <a:defRPr/>
            </a:lvl1pPr>
          </a:lstStyle>
          <a:p>
            <a:pPr>
              <a:defRPr/>
            </a:pPr>
            <a:fld id="{024212EC-FD0D-4751-8788-1EF3AD9E7362}" type="slidenum">
              <a:rPr lang="en-GB"/>
              <a:pPr>
                <a:defRPr/>
              </a:pPr>
              <a:t>‹#›</a:t>
            </a:fld>
            <a:endParaRPr lang="en-GB" dirty="0"/>
          </a:p>
        </p:txBody>
      </p:sp>
    </p:spTree>
    <p:extLst>
      <p:ext uri="{BB962C8B-B14F-4D97-AF65-F5344CB8AC3E}">
        <p14:creationId xmlns:p14="http://schemas.microsoft.com/office/powerpoint/2010/main" val="218553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9675AB-707F-3B2D-194B-9E7A3116F97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8C0E2E71-072C-947E-41D8-6FC236213A6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6" name="Slide Number Placeholder 5">
            <a:extLst>
              <a:ext uri="{FF2B5EF4-FFF2-40B4-BE49-F238E27FC236}">
                <a16:creationId xmlns:a16="http://schemas.microsoft.com/office/drawing/2014/main" id="{B53F9C3E-8C31-8350-9906-AA27F46F7A5C}"/>
              </a:ext>
            </a:extLst>
          </p:cNvPr>
          <p:cNvSpPr>
            <a:spLocks noGrp="1"/>
          </p:cNvSpPr>
          <p:nvPr>
            <p:ph type="sldNum" sz="quarter" idx="4"/>
          </p:nvPr>
        </p:nvSpPr>
        <p:spPr>
          <a:xfrm>
            <a:off x="838200" y="6329363"/>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rgbClr val="012169"/>
                </a:solidFill>
                <a:latin typeface="Arial" panose="020B0604020202020204" pitchFamily="34" charset="0"/>
                <a:cs typeface="Arial" panose="020B0604020202020204" pitchFamily="34" charset="0"/>
              </a:defRPr>
            </a:lvl1pPr>
          </a:lstStyle>
          <a:p>
            <a:pPr>
              <a:defRPr/>
            </a:pPr>
            <a:fld id="{D93A3057-73A4-4F9A-9CB4-1FDD8FBCAB93}" type="slidenum">
              <a:rPr lang="en-GB"/>
              <a:pPr>
                <a:defRPr/>
              </a:pPr>
              <a:t>‹#›</a:t>
            </a:fld>
            <a:endParaRPr lang="en-GB" dirty="0"/>
          </a:p>
        </p:txBody>
      </p:sp>
      <p:pic>
        <p:nvPicPr>
          <p:cNvPr id="1029" name="Graphic 7">
            <a:extLst>
              <a:ext uri="{FF2B5EF4-FFF2-40B4-BE49-F238E27FC236}">
                <a16:creationId xmlns:a16="http://schemas.microsoft.com/office/drawing/2014/main" id="{BE9E4A62-3040-0A09-F347-86F232397682}"/>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09188" y="6305550"/>
            <a:ext cx="13446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EF6DDF29-76E6-5916-2747-C91036FD48AF}"/>
              </a:ext>
            </a:extLst>
          </p:cNvPr>
          <p:cNvCxnSpPr>
            <a:cxnSpLocks/>
          </p:cNvCxnSpPr>
          <p:nvPr/>
        </p:nvCxnSpPr>
        <p:spPr>
          <a:xfrm>
            <a:off x="1304925" y="6507163"/>
            <a:ext cx="8453438" cy="1905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Lst>
  <p:hf hdr="0" ftr="0" dt="0"/>
  <p:txStyles>
    <p:titleStyle>
      <a:lvl1pPr algn="l" rtl="0" eaLnBrk="1" fontAlgn="base" hangingPunct="1">
        <a:lnSpc>
          <a:spcPct val="90000"/>
        </a:lnSpc>
        <a:spcBef>
          <a:spcPct val="0"/>
        </a:spcBef>
        <a:spcAft>
          <a:spcPct val="0"/>
        </a:spcAft>
        <a:defRPr sz="4400" b="1" kern="1200">
          <a:solidFill>
            <a:srgbClr val="012169"/>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b="1">
          <a:solidFill>
            <a:srgbClr val="012169"/>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b="1">
          <a:solidFill>
            <a:srgbClr val="012169"/>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b="1">
          <a:solidFill>
            <a:srgbClr val="012169"/>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b="1">
          <a:solidFill>
            <a:srgbClr val="012169"/>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b="1">
          <a:solidFill>
            <a:srgbClr val="012169"/>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b="1">
          <a:solidFill>
            <a:srgbClr val="012169"/>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b="1">
          <a:solidFill>
            <a:srgbClr val="012169"/>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b="1">
          <a:solidFill>
            <a:srgbClr val="012169"/>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150000"/>
        </a:lnSpc>
        <a:spcBef>
          <a:spcPts val="1000"/>
        </a:spcBef>
        <a:spcAft>
          <a:spcPct val="0"/>
        </a:spcAft>
        <a:buFont typeface="Arial" panose="020B0604020202020204" pitchFamily="34" charset="0"/>
        <a:buChar char="•"/>
        <a:defRPr sz="2800" kern="1200">
          <a:solidFill>
            <a:srgbClr val="012169"/>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150000"/>
        </a:lnSpc>
        <a:spcBef>
          <a:spcPts val="500"/>
        </a:spcBef>
        <a:spcAft>
          <a:spcPct val="0"/>
        </a:spcAft>
        <a:buFont typeface="Arial" panose="020B0604020202020204" pitchFamily="34" charset="0"/>
        <a:buChar char="•"/>
        <a:defRPr sz="2400" kern="1200">
          <a:solidFill>
            <a:srgbClr val="012169"/>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150000"/>
        </a:lnSpc>
        <a:spcBef>
          <a:spcPts val="500"/>
        </a:spcBef>
        <a:spcAft>
          <a:spcPct val="0"/>
        </a:spcAft>
        <a:buFont typeface="Arial" panose="020B0604020202020204" pitchFamily="34" charset="0"/>
        <a:buChar char="•"/>
        <a:defRPr sz="2000" kern="1200">
          <a:solidFill>
            <a:srgbClr val="012169"/>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150000"/>
        </a:lnSpc>
        <a:spcBef>
          <a:spcPts val="500"/>
        </a:spcBef>
        <a:spcAft>
          <a:spcPct val="0"/>
        </a:spcAft>
        <a:buFont typeface="Arial" panose="020B0604020202020204" pitchFamily="34" charset="0"/>
        <a:buChar char="•"/>
        <a:defRPr kern="1200">
          <a:solidFill>
            <a:srgbClr val="012169"/>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150000"/>
        </a:lnSpc>
        <a:spcBef>
          <a:spcPts val="500"/>
        </a:spcBef>
        <a:spcAft>
          <a:spcPct val="0"/>
        </a:spcAft>
        <a:buFont typeface="Arial" panose="020B0604020202020204" pitchFamily="34" charset="0"/>
        <a:buChar char="•"/>
        <a:defRPr kern="1200">
          <a:solidFill>
            <a:srgbClr val="0121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169"/>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7D095D82-40A8-813F-106E-B3497B9E84F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2051" name="Text Placeholder 2">
            <a:extLst>
              <a:ext uri="{FF2B5EF4-FFF2-40B4-BE49-F238E27FC236}">
                <a16:creationId xmlns:a16="http://schemas.microsoft.com/office/drawing/2014/main" id="{209921D1-2EBB-580C-8CE8-A216A6BE30AD}"/>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6" name="Slide Number Placeholder 5">
            <a:extLst>
              <a:ext uri="{FF2B5EF4-FFF2-40B4-BE49-F238E27FC236}">
                <a16:creationId xmlns:a16="http://schemas.microsoft.com/office/drawing/2014/main" id="{05C1C8DD-D589-B4D4-58A9-6FC834830920}"/>
              </a:ext>
            </a:extLst>
          </p:cNvPr>
          <p:cNvSpPr>
            <a:spLocks noGrp="1"/>
          </p:cNvSpPr>
          <p:nvPr>
            <p:ph type="sldNum" sz="quarter" idx="4"/>
          </p:nvPr>
        </p:nvSpPr>
        <p:spPr>
          <a:xfrm>
            <a:off x="838200" y="6329363"/>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bg1"/>
                </a:solidFill>
                <a:latin typeface="+mn-lt"/>
              </a:defRPr>
            </a:lvl1pPr>
          </a:lstStyle>
          <a:p>
            <a:pPr>
              <a:defRPr/>
            </a:pPr>
            <a:fld id="{FCD72ECA-49B5-4C5C-A5DE-EE740F142C7D}" type="slidenum">
              <a:rPr lang="en-GB"/>
              <a:pPr>
                <a:defRPr/>
              </a:pPr>
              <a:t>‹#›</a:t>
            </a:fld>
            <a:endParaRPr lang="en-GB" dirty="0"/>
          </a:p>
        </p:txBody>
      </p:sp>
      <p:pic>
        <p:nvPicPr>
          <p:cNvPr id="2053" name="Graphic 7">
            <a:extLst>
              <a:ext uri="{FF2B5EF4-FFF2-40B4-BE49-F238E27FC236}">
                <a16:creationId xmlns:a16="http://schemas.microsoft.com/office/drawing/2014/main" id="{A85FEBC5-52D2-CCA7-8EED-295FC1919C4E}"/>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09188" y="6305550"/>
            <a:ext cx="13446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0E7AEBB0-F7A5-DF1E-8E9D-98D032091A99}"/>
              </a:ext>
            </a:extLst>
          </p:cNvPr>
          <p:cNvCxnSpPr>
            <a:cxnSpLocks/>
          </p:cNvCxnSpPr>
          <p:nvPr/>
        </p:nvCxnSpPr>
        <p:spPr>
          <a:xfrm>
            <a:off x="1304925" y="6507163"/>
            <a:ext cx="8453438" cy="19050"/>
          </a:xfrm>
          <a:prstGeom prst="line">
            <a:avLst/>
          </a:prstGeom>
          <a:ln w="28575">
            <a:solidFill>
              <a:srgbClr val="FFE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Lst>
  <p:hf hdr="0" ftr="0" dt="0"/>
  <p:txStyles>
    <p:titleStyle>
      <a:lvl1pPr algn="l" rtl="0" fontAlgn="base">
        <a:lnSpc>
          <a:spcPct val="90000"/>
        </a:lnSpc>
        <a:spcBef>
          <a:spcPct val="0"/>
        </a:spcBef>
        <a:spcAft>
          <a:spcPct val="0"/>
        </a:spcAft>
        <a:defRPr sz="4400" b="1" kern="1200">
          <a:solidFill>
            <a:schemeClr val="bg1"/>
          </a:solidFill>
          <a:latin typeface="+mj-lt"/>
          <a:ea typeface="+mj-ea"/>
          <a:cs typeface="+mj-cs"/>
        </a:defRPr>
      </a:lvl1pPr>
      <a:lvl2pPr algn="l" rtl="0" fontAlgn="base">
        <a:lnSpc>
          <a:spcPct val="90000"/>
        </a:lnSpc>
        <a:spcBef>
          <a:spcPct val="0"/>
        </a:spcBef>
        <a:spcAft>
          <a:spcPct val="0"/>
        </a:spcAft>
        <a:defRPr sz="4400" b="1">
          <a:solidFill>
            <a:schemeClr val="bg1"/>
          </a:solidFill>
          <a:latin typeface="Arial" panose="020B0604020202020204" pitchFamily="34" charset="0"/>
        </a:defRPr>
      </a:lvl2pPr>
      <a:lvl3pPr algn="l" rtl="0" fontAlgn="base">
        <a:lnSpc>
          <a:spcPct val="90000"/>
        </a:lnSpc>
        <a:spcBef>
          <a:spcPct val="0"/>
        </a:spcBef>
        <a:spcAft>
          <a:spcPct val="0"/>
        </a:spcAft>
        <a:defRPr sz="4400" b="1">
          <a:solidFill>
            <a:schemeClr val="bg1"/>
          </a:solidFill>
          <a:latin typeface="Arial" panose="020B0604020202020204" pitchFamily="34" charset="0"/>
        </a:defRPr>
      </a:lvl3pPr>
      <a:lvl4pPr algn="l" rtl="0" fontAlgn="base">
        <a:lnSpc>
          <a:spcPct val="90000"/>
        </a:lnSpc>
        <a:spcBef>
          <a:spcPct val="0"/>
        </a:spcBef>
        <a:spcAft>
          <a:spcPct val="0"/>
        </a:spcAft>
        <a:defRPr sz="4400" b="1">
          <a:solidFill>
            <a:schemeClr val="bg1"/>
          </a:solidFill>
          <a:latin typeface="Arial" panose="020B0604020202020204" pitchFamily="34" charset="0"/>
        </a:defRPr>
      </a:lvl4pPr>
      <a:lvl5pPr algn="l" rtl="0" fontAlgn="base">
        <a:lnSpc>
          <a:spcPct val="90000"/>
        </a:lnSpc>
        <a:spcBef>
          <a:spcPct val="0"/>
        </a:spcBef>
        <a:spcAft>
          <a:spcPct val="0"/>
        </a:spcAft>
        <a:defRPr sz="4400" b="1">
          <a:solidFill>
            <a:schemeClr val="bg1"/>
          </a:solidFill>
          <a:latin typeface="Arial" panose="020B0604020202020204" pitchFamily="34" charset="0"/>
        </a:defRPr>
      </a:lvl5pPr>
      <a:lvl6pPr marL="457200" algn="l" rtl="0" fontAlgn="base">
        <a:lnSpc>
          <a:spcPct val="90000"/>
        </a:lnSpc>
        <a:spcBef>
          <a:spcPct val="0"/>
        </a:spcBef>
        <a:spcAft>
          <a:spcPct val="0"/>
        </a:spcAft>
        <a:defRPr sz="4400" b="1">
          <a:solidFill>
            <a:schemeClr val="bg1"/>
          </a:solidFill>
          <a:latin typeface="Arial" panose="020B0604020202020204" pitchFamily="34" charset="0"/>
        </a:defRPr>
      </a:lvl6pPr>
      <a:lvl7pPr marL="914400" algn="l" rtl="0" fontAlgn="base">
        <a:lnSpc>
          <a:spcPct val="90000"/>
        </a:lnSpc>
        <a:spcBef>
          <a:spcPct val="0"/>
        </a:spcBef>
        <a:spcAft>
          <a:spcPct val="0"/>
        </a:spcAft>
        <a:defRPr sz="4400" b="1">
          <a:solidFill>
            <a:schemeClr val="bg1"/>
          </a:solidFill>
          <a:latin typeface="Arial" panose="020B0604020202020204" pitchFamily="34" charset="0"/>
        </a:defRPr>
      </a:lvl7pPr>
      <a:lvl8pPr marL="1371600" algn="l" rtl="0" fontAlgn="base">
        <a:lnSpc>
          <a:spcPct val="90000"/>
        </a:lnSpc>
        <a:spcBef>
          <a:spcPct val="0"/>
        </a:spcBef>
        <a:spcAft>
          <a:spcPct val="0"/>
        </a:spcAft>
        <a:defRPr sz="4400" b="1">
          <a:solidFill>
            <a:schemeClr val="bg1"/>
          </a:solidFill>
          <a:latin typeface="Arial" panose="020B0604020202020204" pitchFamily="34" charset="0"/>
        </a:defRPr>
      </a:lvl8pPr>
      <a:lvl9pPr marL="1828800" algn="l" rtl="0" fontAlgn="base">
        <a:lnSpc>
          <a:spcPct val="90000"/>
        </a:lnSpc>
        <a:spcBef>
          <a:spcPct val="0"/>
        </a:spcBef>
        <a:spcAft>
          <a:spcPct val="0"/>
        </a:spcAft>
        <a:defRPr sz="4400" b="1">
          <a:solidFill>
            <a:schemeClr val="bg1"/>
          </a:solidFill>
          <a:latin typeface="Arial" panose="020B0604020202020204" pitchFamily="34" charset="0"/>
        </a:defRPr>
      </a:lvl9pPr>
    </p:titleStyle>
    <p:bodyStyle>
      <a:lvl1pPr marL="228600" indent="-228600" algn="l" rtl="0" fontAlgn="base">
        <a:lnSpc>
          <a:spcPct val="150000"/>
        </a:lnSpc>
        <a:spcBef>
          <a:spcPts val="1000"/>
        </a:spcBef>
        <a:spcAft>
          <a:spcPct val="0"/>
        </a:spcAft>
        <a:buFont typeface="Arial" panose="020B0604020202020204" pitchFamily="34" charset="0"/>
        <a:buChar char="•"/>
        <a:defRPr sz="2800" kern="1200">
          <a:solidFill>
            <a:schemeClr val="bg1"/>
          </a:solidFill>
          <a:latin typeface="+mn-lt"/>
          <a:ea typeface="Effra Medium"/>
          <a:cs typeface="Effra Medium" panose="020B0703020203020204" pitchFamily="34" charset="0"/>
        </a:defRPr>
      </a:lvl1pPr>
      <a:lvl2pPr marL="685800" indent="-228600" algn="l" rtl="0" fontAlgn="base">
        <a:lnSpc>
          <a:spcPct val="150000"/>
        </a:lnSpc>
        <a:spcBef>
          <a:spcPts val="500"/>
        </a:spcBef>
        <a:spcAft>
          <a:spcPct val="0"/>
        </a:spcAft>
        <a:buFont typeface="Arial" panose="020B0604020202020204" pitchFamily="34" charset="0"/>
        <a:buChar char="•"/>
        <a:defRPr sz="2400" kern="1200">
          <a:solidFill>
            <a:schemeClr val="bg1"/>
          </a:solidFill>
          <a:latin typeface="+mn-lt"/>
          <a:ea typeface="Effra Medium"/>
          <a:cs typeface="Effra Medium" panose="020B0703020203020204" pitchFamily="34" charset="0"/>
        </a:defRPr>
      </a:lvl2pPr>
      <a:lvl3pPr marL="1143000" indent="-228600" algn="l" rtl="0" fontAlgn="base">
        <a:lnSpc>
          <a:spcPct val="150000"/>
        </a:lnSpc>
        <a:spcBef>
          <a:spcPts val="500"/>
        </a:spcBef>
        <a:spcAft>
          <a:spcPct val="0"/>
        </a:spcAft>
        <a:buFont typeface="Arial" panose="020B0604020202020204" pitchFamily="34" charset="0"/>
        <a:buChar char="•"/>
        <a:defRPr sz="2000" kern="1200">
          <a:solidFill>
            <a:schemeClr val="bg1"/>
          </a:solidFill>
          <a:latin typeface="+mn-lt"/>
          <a:ea typeface="Effra Medium"/>
          <a:cs typeface="Effra Medium" panose="020B0703020203020204" pitchFamily="34" charset="0"/>
        </a:defRPr>
      </a:lvl3pPr>
      <a:lvl4pPr marL="1600200" indent="-228600" algn="l" rtl="0" fontAlgn="base">
        <a:lnSpc>
          <a:spcPct val="150000"/>
        </a:lnSpc>
        <a:spcBef>
          <a:spcPts val="500"/>
        </a:spcBef>
        <a:spcAft>
          <a:spcPct val="0"/>
        </a:spcAft>
        <a:buFont typeface="Arial" panose="020B0604020202020204" pitchFamily="34" charset="0"/>
        <a:buChar char="•"/>
        <a:defRPr kern="1200">
          <a:solidFill>
            <a:schemeClr val="bg1"/>
          </a:solidFill>
          <a:latin typeface="+mn-lt"/>
          <a:ea typeface="Effra Medium"/>
          <a:cs typeface="Effra Medium" panose="020B0703020203020204" pitchFamily="34" charset="0"/>
        </a:defRPr>
      </a:lvl4pPr>
      <a:lvl5pPr marL="2057400" indent="-228600" algn="l" rtl="0" fontAlgn="base">
        <a:lnSpc>
          <a:spcPct val="150000"/>
        </a:lnSpc>
        <a:spcBef>
          <a:spcPts val="500"/>
        </a:spcBef>
        <a:spcAft>
          <a:spcPct val="0"/>
        </a:spcAft>
        <a:buFont typeface="Arial" panose="020B0604020202020204" pitchFamily="34" charset="0"/>
        <a:buChar char="•"/>
        <a:defRPr kern="1200">
          <a:solidFill>
            <a:schemeClr val="bg1"/>
          </a:solidFill>
          <a:latin typeface="+mn-lt"/>
          <a:ea typeface="Effra Medium"/>
          <a:cs typeface="Effra Medium" panose="020B0703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logs.lse.ac.uk/impactofsocialsciences/2018/04/12/five-principles-of-holistic-science-communication/" TargetMode="External"/><Relationship Id="rId2" Type="http://schemas.openxmlformats.org/officeDocument/2006/relationships/hyperlink" Target="https://ecampusontario.pressbooks.pub/scientificcommunica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ATfY8dvbuFg" TargetMode="External"/><Relationship Id="rId2" Type="http://schemas.openxmlformats.org/officeDocument/2006/relationships/hyperlink" Target="https://www.youtube.com/watch?v=1aA1WGON49E"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youtube.com/watch?v=S5c1susCPAE"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ocr.org.uk/Images/570836-guide-to-presentation-skills.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S5c1susCPAE" TargetMode="External"/><Relationship Id="rId2" Type="http://schemas.openxmlformats.org/officeDocument/2006/relationships/hyperlink" Target="https://ecampusontario.pressbooks.pub/scientificcommunication/" TargetMode="External"/><Relationship Id="rId1" Type="http://schemas.openxmlformats.org/officeDocument/2006/relationships/slideLayout" Target="../slideLayouts/slideLayout2.xml"/><Relationship Id="rId6" Type="http://schemas.openxmlformats.org/officeDocument/2006/relationships/hyperlink" Target="https://www.youtube.com/watch?v=ATfY8dvbuFg" TargetMode="External"/><Relationship Id="rId5" Type="http://schemas.openxmlformats.org/officeDocument/2006/relationships/hyperlink" Target="https://www.youtube.com/watch?v=1aA1WGON49E" TargetMode="External"/><Relationship Id="rId4" Type="http://schemas.openxmlformats.org/officeDocument/2006/relationships/hyperlink" Target="https://info.optiontechnologies.com/option-technologies-interactive-blog/effective-presentations-dos-and-donts"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liveharperac-my.sharepoint.com/personal/sbicknell_harper-adams_ac_uk/Documents/Lecturing/SQ4003%20-%20Prof%20and%20Study%20Skills/Week%204%20-%20Science%20Communication/Video%202%20-%20Grad%20jobs%20in%20future%20(Rock%20body).mp4" TargetMode="Externa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thethread.renfrewshire.gov.uk/blog/2022/07/12/powerpoint-tips/" TargetMode="External"/><Relationship Id="rId7" Type="http://schemas.openxmlformats.org/officeDocument/2006/relationships/image" Target="../media/image51.jpeg"/><Relationship Id="rId2" Type="http://schemas.openxmlformats.org/officeDocument/2006/relationships/hyperlink" Target="https://www.enago.com/academy/useful-tips-for-creating-impressive-powerpoint-presentation/" TargetMode="External"/><Relationship Id="rId1" Type="http://schemas.openxmlformats.org/officeDocument/2006/relationships/slideLayout" Target="../slideLayouts/slideLayout2.xml"/><Relationship Id="rId6" Type="http://schemas.openxmlformats.org/officeDocument/2006/relationships/hyperlink" Target="https://mtss.tcnj.edu/other-services/teaching-with-technology/7-tips-for-designing-and-delivering-powerpoint-presentations/" TargetMode="External"/><Relationship Id="rId5" Type="http://schemas.openxmlformats.org/officeDocument/2006/relationships/hyperlink" Target="file:///C:\Users\00782260\Downloads\PowerPoint%20QS%20(1).pdf" TargetMode="External"/><Relationship Id="rId4" Type="http://schemas.openxmlformats.org/officeDocument/2006/relationships/hyperlink" Target="https://www.infinitygroup.co.uk/glossary/autom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1</a:t>
            </a:fld>
            <a:endParaRPr lang="en-GB" dirty="0"/>
          </a:p>
        </p:txBody>
      </p:sp>
      <p:sp>
        <p:nvSpPr>
          <p:cNvPr id="7" name="Title 1">
            <a:extLst>
              <a:ext uri="{FF2B5EF4-FFF2-40B4-BE49-F238E27FC236}">
                <a16:creationId xmlns:a16="http://schemas.microsoft.com/office/drawing/2014/main" id="{6FD56728-B669-AE5A-388C-D3712B1171C1}"/>
              </a:ext>
            </a:extLst>
          </p:cNvPr>
          <p:cNvSpPr>
            <a:spLocks noGrp="1"/>
          </p:cNvSpPr>
          <p:nvPr>
            <p:ph type="ctrTitle"/>
          </p:nvPr>
        </p:nvSpPr>
        <p:spPr>
          <a:xfrm>
            <a:off x="1524000" y="3089385"/>
            <a:ext cx="9144000" cy="2960539"/>
          </a:xfrm>
        </p:spPr>
        <p:txBody>
          <a:bodyPr/>
          <a:lstStyle/>
          <a:p>
            <a:pPr>
              <a:lnSpc>
                <a:spcPct val="100000"/>
              </a:lnSpc>
            </a:pPr>
            <a:r>
              <a:rPr lang="en-GB" sz="4400" dirty="0"/>
              <a:t>SQ4003</a:t>
            </a:r>
            <a:br>
              <a:rPr lang="en-GB" sz="4400" dirty="0"/>
            </a:br>
            <a:br>
              <a:rPr lang="en-GB" sz="4400" dirty="0"/>
            </a:br>
            <a:r>
              <a:rPr lang="en-GB" sz="4400" dirty="0"/>
              <a:t>Science Communication </a:t>
            </a:r>
            <a:br>
              <a:rPr lang="en-GB" sz="4400" dirty="0"/>
            </a:br>
            <a:br>
              <a:rPr lang="en-GB" sz="4400" dirty="0"/>
            </a:br>
            <a:r>
              <a:rPr lang="en-GB" sz="4400" dirty="0"/>
              <a:t>Week 4</a:t>
            </a:r>
            <a:br>
              <a:rPr lang="en-GB" sz="4400" dirty="0"/>
            </a:br>
            <a:r>
              <a:rPr lang="en-GB" sz="4400" dirty="0"/>
              <a:t>Tuesday 21st October </a:t>
            </a:r>
            <a:br>
              <a:rPr lang="en-GB" sz="4400" dirty="0"/>
            </a:br>
            <a:r>
              <a:rPr lang="en-GB" sz="4400" dirty="0"/>
              <a:t>9.30am – 1.00pm</a:t>
            </a:r>
            <a:br>
              <a:rPr lang="en-GB" sz="4400" dirty="0"/>
            </a:br>
            <a:r>
              <a:rPr lang="en-GB" sz="4400" dirty="0"/>
              <a:t>Teaching Lab 1</a:t>
            </a:r>
          </a:p>
        </p:txBody>
      </p:sp>
    </p:spTree>
    <p:extLst>
      <p:ext uri="{BB962C8B-B14F-4D97-AF65-F5344CB8AC3E}">
        <p14:creationId xmlns:p14="http://schemas.microsoft.com/office/powerpoint/2010/main" val="537856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379753" y="819020"/>
            <a:ext cx="10766668" cy="4351338"/>
          </a:xfrm>
        </p:spPr>
        <p:txBody>
          <a:bodyPr/>
          <a:lstStyle/>
          <a:p>
            <a:pPr marL="514350" indent="-514350">
              <a:lnSpc>
                <a:spcPct val="100000"/>
              </a:lnSpc>
              <a:buFont typeface="+mj-lt"/>
              <a:buAutoNum type="arabicPeriod" startAt="3"/>
            </a:pPr>
            <a:r>
              <a:rPr lang="en-GB" b="1" dirty="0"/>
              <a:t>How do we communicate scientific principles effectively?</a:t>
            </a:r>
          </a:p>
          <a:p>
            <a:pPr marL="1168400" indent="-571500">
              <a:lnSpc>
                <a:spcPct val="100000"/>
              </a:lnSpc>
              <a:buFont typeface="+mj-lt"/>
              <a:buAutoNum type="romanUcPeriod"/>
            </a:pPr>
            <a:endParaRPr lang="en-GB" sz="1600" b="1" dirty="0">
              <a:effectLst/>
              <a:latin typeface="Aptos" panose="020B0004020202020204" pitchFamily="34" charset="0"/>
              <a:ea typeface="Aptos" panose="020B0004020202020204" pitchFamily="34" charset="0"/>
              <a:cs typeface="Times New Roman" panose="02020603050405020304" pitchFamily="18" charset="0"/>
            </a:endParaRPr>
          </a:p>
          <a:p>
            <a:pPr marL="1168400" indent="-571500">
              <a:lnSpc>
                <a:spcPct val="100000"/>
              </a:lnSpc>
              <a:buFont typeface="+mj-lt"/>
              <a:buAutoNum type="romanUcPeriod"/>
            </a:pPr>
            <a:endParaRPr lang="en-GB" sz="1600" b="1" dirty="0">
              <a:effectLst/>
              <a:latin typeface="Aptos" panose="020B0004020202020204" pitchFamily="34" charset="0"/>
              <a:ea typeface="Aptos" panose="020B0004020202020204" pitchFamily="34" charset="0"/>
              <a:cs typeface="Times New Roman" panose="02020603050405020304" pitchFamily="18" charset="0"/>
            </a:endParaRPr>
          </a:p>
          <a:p>
            <a:pPr marL="1168400" indent="-571500">
              <a:lnSpc>
                <a:spcPct val="100000"/>
              </a:lnSpc>
              <a:buFont typeface="+mj-lt"/>
              <a:buAutoNum type="romanUcPeriod" startAt="4"/>
            </a:pPr>
            <a:r>
              <a:rPr lang="en-GB" sz="2400" b="1" dirty="0">
                <a:effectLst/>
                <a:latin typeface="Aptos" panose="020B0004020202020204" pitchFamily="34" charset="0"/>
                <a:ea typeface="Aptos" panose="020B0004020202020204" pitchFamily="34" charset="0"/>
                <a:cs typeface="Times New Roman" panose="02020603050405020304" pitchFamily="18" charset="0"/>
              </a:rPr>
              <a:t>Communicate with people, rather than to them</a:t>
            </a:r>
          </a:p>
          <a:p>
            <a:pPr marL="1625600" lvl="1" indent="-571500">
              <a:lnSpc>
                <a:spcPct val="100000"/>
              </a:lnSpc>
            </a:pPr>
            <a:r>
              <a:rPr lang="en-GB" dirty="0">
                <a:latin typeface="Aptos" panose="020B0004020202020204" pitchFamily="34" charset="0"/>
                <a:ea typeface="Aptos" panose="020B0004020202020204" pitchFamily="34" charset="0"/>
                <a:cs typeface="Times New Roman" panose="02020603050405020304" pitchFamily="18" charset="0"/>
              </a:rPr>
              <a:t>E</a:t>
            </a:r>
            <a:r>
              <a:rPr lang="en-GB" dirty="0">
                <a:effectLst/>
                <a:latin typeface="Aptos" panose="020B0004020202020204" pitchFamily="34" charset="0"/>
                <a:ea typeface="Aptos" panose="020B0004020202020204" pitchFamily="34" charset="0"/>
                <a:cs typeface="Times New Roman" panose="02020603050405020304" pitchFamily="18" charset="0"/>
              </a:rPr>
              <a:t>stablish a two-way dialogue.</a:t>
            </a:r>
            <a:endParaRPr lang="en-GB" dirty="0">
              <a:latin typeface="Aptos" panose="020B0004020202020204" pitchFamily="34" charset="0"/>
              <a:ea typeface="Aptos" panose="020B0004020202020204" pitchFamily="34" charset="0"/>
              <a:cs typeface="Times New Roman" panose="02020603050405020304" pitchFamily="18" charset="0"/>
            </a:endParaRPr>
          </a:p>
          <a:p>
            <a:pPr marL="1625600" lvl="1" indent="-571500">
              <a:lnSpc>
                <a:spcPct val="100000"/>
              </a:lnSpc>
            </a:pPr>
            <a:r>
              <a:rPr lang="en-GB" dirty="0">
                <a:latin typeface="Aptos" panose="020B0004020202020204" pitchFamily="34" charset="0"/>
                <a:ea typeface="Aptos" panose="020B0004020202020204" pitchFamily="34" charset="0"/>
                <a:cs typeface="Times New Roman" panose="02020603050405020304" pitchFamily="18" charset="0"/>
              </a:rPr>
              <a:t>Aim to c</a:t>
            </a:r>
            <a:r>
              <a:rPr lang="en-GB" dirty="0">
                <a:effectLst/>
                <a:latin typeface="Aptos" panose="020B0004020202020204" pitchFamily="34" charset="0"/>
                <a:ea typeface="Aptos" panose="020B0004020202020204" pitchFamily="34" charset="0"/>
                <a:cs typeface="Times New Roman" panose="02020603050405020304" pitchFamily="18" charset="0"/>
              </a:rPr>
              <a:t>reate moments that enthuse people to keep learning about our science.</a:t>
            </a:r>
          </a:p>
          <a:p>
            <a:pPr marL="1168400" indent="-571500">
              <a:lnSpc>
                <a:spcPct val="100000"/>
              </a:lnSpc>
              <a:buFont typeface="+mj-lt"/>
              <a:buAutoNum type="romanUcPeriod" startAt="4"/>
            </a:pPr>
            <a:endParaRPr lang="en-GB" sz="2400" b="1" dirty="0">
              <a:latin typeface="Aptos" panose="020B0004020202020204" pitchFamily="34" charset="0"/>
              <a:ea typeface="Aptos" panose="020B0004020202020204" pitchFamily="34" charset="0"/>
              <a:cs typeface="Times New Roman" panose="02020603050405020304" pitchFamily="18" charset="0"/>
            </a:endParaRPr>
          </a:p>
          <a:p>
            <a:pPr marL="1168400" indent="-571500">
              <a:lnSpc>
                <a:spcPct val="100000"/>
              </a:lnSpc>
              <a:buFont typeface="+mj-lt"/>
              <a:buAutoNum type="romanUcPeriod" startAt="4"/>
            </a:pPr>
            <a:r>
              <a:rPr lang="en-GB" sz="2400" b="1" dirty="0">
                <a:latin typeface="Aptos" panose="020B0004020202020204" pitchFamily="34" charset="0"/>
                <a:ea typeface="Aptos" panose="020B0004020202020204" pitchFamily="34" charset="0"/>
                <a:cs typeface="Times New Roman" panose="02020603050405020304" pitchFamily="18" charset="0"/>
              </a:rPr>
              <a:t>Remember to be a human first!</a:t>
            </a:r>
          </a:p>
          <a:p>
            <a:pPr marL="1625600" lvl="1" indent="-571500">
              <a:lnSpc>
                <a:spcPct val="100000"/>
              </a:lnSpc>
            </a:pPr>
            <a:r>
              <a:rPr lang="en-GB" dirty="0">
                <a:latin typeface="Aptos" panose="020B0004020202020204" pitchFamily="34" charset="0"/>
                <a:ea typeface="Aptos" panose="020B0004020202020204" pitchFamily="34" charset="0"/>
                <a:cs typeface="Times New Roman" panose="02020603050405020304" pitchFamily="18" charset="0"/>
              </a:rPr>
              <a:t>W</a:t>
            </a:r>
            <a:r>
              <a:rPr lang="en-GB" dirty="0">
                <a:effectLst/>
                <a:latin typeface="Aptos" panose="020B0004020202020204" pitchFamily="34" charset="0"/>
                <a:ea typeface="Aptos" panose="020B0004020202020204" pitchFamily="34" charset="0"/>
                <a:cs typeface="Times New Roman" panose="02020603050405020304" pitchFamily="18" charset="0"/>
              </a:rPr>
              <a:t>e must acknowledge our own biases.</a:t>
            </a:r>
          </a:p>
          <a:p>
            <a:pPr marL="1625600" lvl="1" indent="-571500">
              <a:lnSpc>
                <a:spcPct val="100000"/>
              </a:lnSpc>
            </a:pPr>
            <a:r>
              <a:rPr lang="en-GB" dirty="0">
                <a:latin typeface="Aptos" panose="020B0004020202020204" pitchFamily="34" charset="0"/>
                <a:ea typeface="Aptos" panose="020B0004020202020204" pitchFamily="34" charset="0"/>
                <a:cs typeface="Times New Roman" panose="02020603050405020304" pitchFamily="18" charset="0"/>
              </a:rPr>
              <a:t>M</a:t>
            </a:r>
            <a:r>
              <a:rPr lang="en-GB" dirty="0">
                <a:effectLst/>
                <a:latin typeface="Aptos" panose="020B0004020202020204" pitchFamily="34" charset="0"/>
                <a:ea typeface="Aptos" panose="020B0004020202020204" pitchFamily="34" charset="0"/>
                <a:cs typeface="Times New Roman" panose="02020603050405020304" pitchFamily="18" charset="0"/>
              </a:rPr>
              <a:t>aintain honest and transparent communication with our audience.</a:t>
            </a:r>
            <a:endParaRPr lang="en-GB" dirty="0">
              <a:latin typeface="Aptos" panose="020B0004020202020204" pitchFamily="34" charset="0"/>
              <a:ea typeface="Aptos" panose="020B0004020202020204" pitchFamily="34" charset="0"/>
              <a:cs typeface="Times New Roman" panose="02020603050405020304" pitchFamily="18" charset="0"/>
            </a:endParaRPr>
          </a:p>
          <a:p>
            <a:pPr marL="1625600" lvl="1" indent="-571500">
              <a:lnSpc>
                <a:spcPct val="100000"/>
              </a:lnSpc>
              <a:buFont typeface="+mj-lt"/>
              <a:buAutoNum type="romanUcPeriod"/>
            </a:pP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pPr marL="1168400" indent="-571500">
              <a:lnSpc>
                <a:spcPct val="100000"/>
              </a:lnSpc>
              <a:buFont typeface="+mj-lt"/>
              <a:buAutoNum type="romanUcPeriod" startAt="4"/>
            </a:pP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pPr marL="1168400" indent="-571500">
              <a:buFont typeface="+mj-lt"/>
              <a:buAutoNum type="romanUcPeriod" startAt="4"/>
            </a:pPr>
            <a:endParaRPr lang="en-GB" dirty="0"/>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10</a:t>
            </a:fld>
            <a:endParaRPr lang="en-GB" dirty="0"/>
          </a:p>
        </p:txBody>
      </p:sp>
    </p:spTree>
    <p:extLst>
      <p:ext uri="{BB962C8B-B14F-4D97-AF65-F5344CB8AC3E}">
        <p14:creationId xmlns:p14="http://schemas.microsoft.com/office/powerpoint/2010/main" val="263887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FA850A-9A2B-5C4E-72EE-425AFBD48E7D}"/>
              </a:ext>
            </a:extLst>
          </p:cNvPr>
          <p:cNvSpPr>
            <a:spLocks noGrp="1"/>
          </p:cNvSpPr>
          <p:nvPr>
            <p:ph type="title"/>
          </p:nvPr>
        </p:nvSpPr>
        <p:spPr>
          <a:xfrm>
            <a:off x="0" y="0"/>
            <a:ext cx="12192000" cy="856527"/>
          </a:xfrm>
          <a:solidFill>
            <a:srgbClr val="002060"/>
          </a:solidFill>
        </p:spPr>
        <p:txBody>
          <a:bodyPr/>
          <a:lstStyle/>
          <a:p>
            <a:r>
              <a:rPr lang="en-GB" dirty="0">
                <a:solidFill>
                  <a:schemeClr val="bg1"/>
                </a:solidFill>
              </a:rPr>
              <a:t>Science Communication Principles</a:t>
            </a:r>
          </a:p>
        </p:txBody>
      </p:sp>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0" y="1115106"/>
            <a:ext cx="6911163" cy="4351338"/>
          </a:xfrm>
        </p:spPr>
        <p:txBody>
          <a:bodyPr/>
          <a:lstStyle/>
          <a:p>
            <a:pPr marL="596900" indent="0">
              <a:buNone/>
            </a:pPr>
            <a:r>
              <a:rPr lang="en-GB" sz="3600" dirty="0">
                <a:latin typeface="Aptos Black" panose="020B0004020202020204" pitchFamily="34" charset="0"/>
              </a:rPr>
              <a:t>STUDENT TASK</a:t>
            </a:r>
          </a:p>
          <a:p>
            <a:pPr marL="596900" indent="0">
              <a:lnSpc>
                <a:spcPct val="100000"/>
              </a:lnSpc>
              <a:buNone/>
            </a:pPr>
            <a:r>
              <a:rPr lang="en-GB" sz="2400" dirty="0">
                <a:latin typeface="Aptos" panose="020B0004020202020204" pitchFamily="34" charset="0"/>
              </a:rPr>
              <a:t>Working in small groups, use the 5 principles of communicating science (below) to </a:t>
            </a:r>
            <a:r>
              <a:rPr lang="en-GB" sz="2400" b="1" i="1" dirty="0">
                <a:latin typeface="Aptos" panose="020B0004020202020204" pitchFamily="34" charset="0"/>
              </a:rPr>
              <a:t>prepare a 3 minute presentation</a:t>
            </a:r>
            <a:r>
              <a:rPr lang="en-GB" sz="2400" dirty="0">
                <a:latin typeface="Aptos" panose="020B0004020202020204" pitchFamily="34" charset="0"/>
              </a:rPr>
              <a:t> designed to explain … </a:t>
            </a:r>
            <a:r>
              <a:rPr lang="en-GB" sz="2400" b="1" i="1" dirty="0">
                <a:solidFill>
                  <a:srgbClr val="FF0000"/>
                </a:solidFill>
                <a:latin typeface="Aptos" panose="020B0004020202020204" pitchFamily="34" charset="0"/>
              </a:rPr>
              <a:t>the impact of the rise of AI on society</a:t>
            </a:r>
            <a:r>
              <a:rPr lang="en-GB" sz="2400" dirty="0">
                <a:latin typeface="Aptos" panose="020B0004020202020204" pitchFamily="34" charset="0"/>
              </a:rPr>
              <a:t>.</a:t>
            </a:r>
          </a:p>
          <a:p>
            <a:pPr marL="596900" indent="0">
              <a:lnSpc>
                <a:spcPct val="100000"/>
              </a:lnSpc>
              <a:buNone/>
            </a:pPr>
            <a:endParaRPr lang="en-GB" sz="1100" b="1" dirty="0">
              <a:latin typeface="Aptos" panose="020B0004020202020204" pitchFamily="34" charset="0"/>
            </a:endParaRPr>
          </a:p>
          <a:p>
            <a:pPr marL="1168400" indent="-571500">
              <a:lnSpc>
                <a:spcPct val="100000"/>
              </a:lnSpc>
              <a:buFont typeface="+mj-lt"/>
              <a:buAutoNum type="romanUcPeriod"/>
            </a:pPr>
            <a:r>
              <a:rPr lang="en-GB" sz="2000" b="1" dirty="0">
                <a:latin typeface="Aptos" panose="020B0004020202020204" pitchFamily="34" charset="0"/>
              </a:rPr>
              <a:t>Know what you are talking about. </a:t>
            </a:r>
          </a:p>
          <a:p>
            <a:pPr marL="1168400" indent="-571500">
              <a:lnSpc>
                <a:spcPct val="100000"/>
              </a:lnSpc>
              <a:buFont typeface="+mj-lt"/>
              <a:buAutoNum type="romanUcPeriod"/>
            </a:pPr>
            <a:r>
              <a:rPr lang="en-GB" sz="2000" b="1" dirty="0">
                <a:latin typeface="Aptos" panose="020B0004020202020204" pitchFamily="34" charset="0"/>
              </a:rPr>
              <a:t>Tell a story. </a:t>
            </a:r>
          </a:p>
          <a:p>
            <a:pPr marL="1168400" indent="-571500">
              <a:lnSpc>
                <a:spcPct val="100000"/>
              </a:lnSpc>
              <a:buFont typeface="+mj-lt"/>
              <a:buAutoNum type="romanUcPeriod"/>
            </a:pPr>
            <a:r>
              <a:rPr lang="en-GB" sz="2000" b="1" dirty="0">
                <a:latin typeface="Aptos" panose="020B0004020202020204" pitchFamily="34" charset="0"/>
                <a:cs typeface="Times New Roman" panose="02020603050405020304" pitchFamily="18" charset="0"/>
              </a:rPr>
              <a:t>Make the message personal.</a:t>
            </a:r>
          </a:p>
          <a:p>
            <a:pPr marL="1168400" indent="-571500">
              <a:lnSpc>
                <a:spcPct val="100000"/>
              </a:lnSpc>
              <a:buFont typeface="+mj-lt"/>
              <a:buAutoNum type="romanUcPeriod"/>
            </a:pPr>
            <a:r>
              <a:rPr lang="en-GB" sz="2000" b="1" dirty="0">
                <a:effectLst/>
                <a:latin typeface="Aptos" panose="020B0004020202020204" pitchFamily="34" charset="0"/>
                <a:ea typeface="Aptos" panose="020B0004020202020204" pitchFamily="34" charset="0"/>
                <a:cs typeface="Times New Roman" panose="02020603050405020304" pitchFamily="18" charset="0"/>
              </a:rPr>
              <a:t>Communicate with people, rather than to them.</a:t>
            </a:r>
          </a:p>
          <a:p>
            <a:pPr marL="1168400" indent="-571500">
              <a:lnSpc>
                <a:spcPct val="100000"/>
              </a:lnSpc>
              <a:buFont typeface="+mj-lt"/>
              <a:buAutoNum type="romanUcPeriod"/>
            </a:pPr>
            <a:r>
              <a:rPr lang="en-GB" sz="2000" b="1" dirty="0">
                <a:latin typeface="Aptos" panose="020B0004020202020204" pitchFamily="34" charset="0"/>
                <a:ea typeface="Aptos" panose="020B0004020202020204" pitchFamily="34" charset="0"/>
                <a:cs typeface="Times New Roman" panose="02020603050405020304" pitchFamily="18" charset="0"/>
              </a:rPr>
              <a:t>Remember to be a human first!</a:t>
            </a:r>
            <a:endParaRPr lang="en-GB" sz="2000" dirty="0">
              <a:latin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11</a:t>
            </a:fld>
            <a:endParaRPr lang="en-GB" dirty="0"/>
          </a:p>
        </p:txBody>
      </p:sp>
      <p:pic>
        <p:nvPicPr>
          <p:cNvPr id="6146" name="Picture 2" descr="The Rise of AI in Everyday Life: How Artificial Intelligence is Shaping Our  Future">
            <a:extLst>
              <a:ext uri="{FF2B5EF4-FFF2-40B4-BE49-F238E27FC236}">
                <a16:creationId xmlns:a16="http://schemas.microsoft.com/office/drawing/2014/main" id="{CB9CA96F-A104-1DD7-1221-E6A2F7D7E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319" y="2089250"/>
            <a:ext cx="4936867" cy="27788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00D828-4097-52B1-A4C7-AB865E1BDA0A}"/>
              </a:ext>
            </a:extLst>
          </p:cNvPr>
          <p:cNvSpPr txBox="1"/>
          <p:nvPr/>
        </p:nvSpPr>
        <p:spPr>
          <a:xfrm>
            <a:off x="7336465" y="5604668"/>
            <a:ext cx="3349256" cy="523220"/>
          </a:xfrm>
          <a:prstGeom prst="rect">
            <a:avLst/>
          </a:prstGeom>
          <a:solidFill>
            <a:srgbClr val="FFFF00"/>
          </a:solidFill>
        </p:spPr>
        <p:txBody>
          <a:bodyPr wrap="square" rtlCol="0">
            <a:spAutoFit/>
          </a:bodyPr>
          <a:lstStyle/>
          <a:p>
            <a:r>
              <a:rPr lang="en-GB" sz="2800" dirty="0">
                <a:latin typeface="Arial Black" panose="020B0A04020102020204" pitchFamily="34" charset="0"/>
              </a:rPr>
              <a:t>For example …</a:t>
            </a:r>
          </a:p>
        </p:txBody>
      </p:sp>
      <p:sp>
        <p:nvSpPr>
          <p:cNvPr id="7" name="Arrow: Right 6">
            <a:extLst>
              <a:ext uri="{FF2B5EF4-FFF2-40B4-BE49-F238E27FC236}">
                <a16:creationId xmlns:a16="http://schemas.microsoft.com/office/drawing/2014/main" id="{0A849372-EBBE-0CD9-4E73-FF2054CF6F4C}"/>
              </a:ext>
            </a:extLst>
          </p:cNvPr>
          <p:cNvSpPr/>
          <p:nvPr/>
        </p:nvSpPr>
        <p:spPr>
          <a:xfrm>
            <a:off x="10526233" y="5345282"/>
            <a:ext cx="1095154" cy="1041991"/>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879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12</a:t>
            </a:fld>
            <a:endParaRPr lang="en-GB" dirty="0"/>
          </a:p>
        </p:txBody>
      </p:sp>
      <p:pic>
        <p:nvPicPr>
          <p:cNvPr id="8194" name="Picture 2" descr="How Artificial Intelligence (AI) Is Changing Our Society And - Study24x7">
            <a:extLst>
              <a:ext uri="{FF2B5EF4-FFF2-40B4-BE49-F238E27FC236}">
                <a16:creationId xmlns:a16="http://schemas.microsoft.com/office/drawing/2014/main" id="{46B9E012-96AE-0083-8686-ADB9C7794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ovid cover-up' and 'AI extinction fears'">
            <a:extLst>
              <a:ext uri="{FF2B5EF4-FFF2-40B4-BE49-F238E27FC236}">
                <a16:creationId xmlns:a16="http://schemas.microsoft.com/office/drawing/2014/main" id="{F5AA58F5-B57A-9DBE-EA68-43D485724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01" t="36594" r="1250" b="29619"/>
          <a:stretch/>
        </p:blipFill>
        <p:spPr bwMode="auto">
          <a:xfrm rot="-120000">
            <a:off x="6992749" y="4811423"/>
            <a:ext cx="5046003" cy="197943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0530E0E9-E949-F3D6-9B0A-BEBBB59F6B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0" t="39662" r="59949" b="35527"/>
          <a:stretch/>
        </p:blipFill>
        <p:spPr bwMode="auto">
          <a:xfrm>
            <a:off x="8503217" y="82977"/>
            <a:ext cx="3688783" cy="296312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Newspaper headlines: 'AI will end work' and 'the wrath of Ciarán'">
            <a:extLst>
              <a:ext uri="{FF2B5EF4-FFF2-40B4-BE49-F238E27FC236}">
                <a16:creationId xmlns:a16="http://schemas.microsoft.com/office/drawing/2014/main" id="{C07910F0-CFFF-2E3A-B326-52F2B263A2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0" t="72742" r="60320" b="9548"/>
          <a:stretch/>
        </p:blipFill>
        <p:spPr bwMode="auto">
          <a:xfrm rot="120000">
            <a:off x="16406" y="115313"/>
            <a:ext cx="5003203" cy="1381402"/>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Ai chips hi-res stock photography and images - Alamy">
            <a:extLst>
              <a:ext uri="{FF2B5EF4-FFF2-40B4-BE49-F238E27FC236}">
                <a16:creationId xmlns:a16="http://schemas.microsoft.com/office/drawing/2014/main" id="{7D671BF6-7D49-B22A-0981-FCEBBC03267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69" t="33755" r="19672" b="32827"/>
          <a:stretch/>
        </p:blipFill>
        <p:spPr bwMode="auto">
          <a:xfrm>
            <a:off x="615646" y="5015718"/>
            <a:ext cx="5243331" cy="1756649"/>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futureready #ai #artificialintelligence #tech #innovation | Philemon Ondigo">
            <a:extLst>
              <a:ext uri="{FF2B5EF4-FFF2-40B4-BE49-F238E27FC236}">
                <a16:creationId xmlns:a16="http://schemas.microsoft.com/office/drawing/2014/main" id="{F17182F7-84B8-A5D0-B23C-0C34EDCF44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03" t="37637" r="26826" b="46160"/>
          <a:stretch/>
        </p:blipFill>
        <p:spPr bwMode="auto">
          <a:xfrm>
            <a:off x="7267115" y="3161260"/>
            <a:ext cx="4924885" cy="14656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glasses and a black shirt&#10;&#10;Description automatically generated">
            <a:extLst>
              <a:ext uri="{FF2B5EF4-FFF2-40B4-BE49-F238E27FC236}">
                <a16:creationId xmlns:a16="http://schemas.microsoft.com/office/drawing/2014/main" id="{6843E929-6B5F-1533-7860-4D14996C84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245" y="1727244"/>
            <a:ext cx="4330597" cy="3288474"/>
          </a:xfrm>
          <a:prstGeom prst="rect">
            <a:avLst/>
          </a:prstGeom>
        </p:spPr>
      </p:pic>
      <p:pic>
        <p:nvPicPr>
          <p:cNvPr id="6" name="Picture 5" descr="A person with a white shirt&#10;&#10;Description automatically generated">
            <a:extLst>
              <a:ext uri="{FF2B5EF4-FFF2-40B4-BE49-F238E27FC236}">
                <a16:creationId xmlns:a16="http://schemas.microsoft.com/office/drawing/2014/main" id="{297BB811-20A1-9B77-020C-DC2A5F0778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0841" y="2526630"/>
            <a:ext cx="2816273" cy="2316358"/>
          </a:xfrm>
          <a:prstGeom prst="rect">
            <a:avLst/>
          </a:prstGeom>
        </p:spPr>
      </p:pic>
      <p:pic>
        <p:nvPicPr>
          <p:cNvPr id="7" name="Picture 6" descr="A newspaper with a barcode and text&#10;&#10;Description automatically generated">
            <a:extLst>
              <a:ext uri="{FF2B5EF4-FFF2-40B4-BE49-F238E27FC236}">
                <a16:creationId xmlns:a16="http://schemas.microsoft.com/office/drawing/2014/main" id="{FE89E528-29A7-0339-892A-A13D6DAF5F56}"/>
              </a:ext>
            </a:extLst>
          </p:cNvPr>
          <p:cNvPicPr>
            <a:picLocks noChangeAspect="1"/>
          </p:cNvPicPr>
          <p:nvPr/>
        </p:nvPicPr>
        <p:blipFill>
          <a:blip r:embed="rId10">
            <a:extLst>
              <a:ext uri="{28A0092B-C50C-407E-A947-70E740481C1C}">
                <a14:useLocalDpi xmlns:a14="http://schemas.microsoft.com/office/drawing/2010/main" val="0"/>
              </a:ext>
            </a:extLst>
          </a:blip>
          <a:srcRect l="30048" t="29367" r="23145" b="48524"/>
          <a:stretch/>
        </p:blipFill>
        <p:spPr>
          <a:xfrm>
            <a:off x="5121732" y="328195"/>
            <a:ext cx="3307792" cy="2083272"/>
          </a:xfrm>
          <a:prstGeom prst="rect">
            <a:avLst/>
          </a:prstGeom>
        </p:spPr>
      </p:pic>
    </p:spTree>
    <p:extLst>
      <p:ext uri="{BB962C8B-B14F-4D97-AF65-F5344CB8AC3E}">
        <p14:creationId xmlns:p14="http://schemas.microsoft.com/office/powerpoint/2010/main" val="332511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202"/>
                                        </p:tgtEl>
                                        <p:attrNameLst>
                                          <p:attrName>style.visibility</p:attrName>
                                        </p:attrNameLst>
                                      </p:cBhvr>
                                      <p:to>
                                        <p:strVal val="visible"/>
                                      </p:to>
                                    </p:set>
                                    <p:animEffect transition="in" filter="barn(inVertical)">
                                      <p:cBhvr>
                                        <p:cTn id="7" dur="500"/>
                                        <p:tgtEl>
                                          <p:spTgt spid="820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200"/>
                                        </p:tgtEl>
                                        <p:attrNameLst>
                                          <p:attrName>style.visibility</p:attrName>
                                        </p:attrNameLst>
                                      </p:cBhvr>
                                      <p:to>
                                        <p:strVal val="visible"/>
                                      </p:to>
                                    </p:set>
                                    <p:animEffect transition="in" filter="barn(inVertical)">
                                      <p:cBhvr>
                                        <p:cTn id="12" dur="500"/>
                                        <p:tgtEl>
                                          <p:spTgt spid="820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204"/>
                                        </p:tgtEl>
                                        <p:attrNameLst>
                                          <p:attrName>style.visibility</p:attrName>
                                        </p:attrNameLst>
                                      </p:cBhvr>
                                      <p:to>
                                        <p:strVal val="visible"/>
                                      </p:to>
                                    </p:set>
                                    <p:animEffect transition="in" filter="barn(inVertical)">
                                      <p:cBhvr>
                                        <p:cTn id="17" dur="500"/>
                                        <p:tgtEl>
                                          <p:spTgt spid="820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barn(inVertical)">
                                      <p:cBhvr>
                                        <p:cTn id="22" dur="500"/>
                                        <p:tgtEl>
                                          <p:spTgt spid="819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196"/>
                                        </p:tgtEl>
                                        <p:attrNameLst>
                                          <p:attrName>style.visibility</p:attrName>
                                        </p:attrNameLst>
                                      </p:cBhvr>
                                      <p:to>
                                        <p:strVal val="visible"/>
                                      </p:to>
                                    </p:set>
                                    <p:animEffect transition="in" filter="barn(inVertical)">
                                      <p:cBhvr>
                                        <p:cTn id="27" dur="500"/>
                                        <p:tgtEl>
                                          <p:spTgt spid="819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inVertic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Vertic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13</a:t>
            </a:fld>
            <a:endParaRPr lang="en-GB" dirty="0"/>
          </a:p>
        </p:txBody>
      </p:sp>
      <p:pic>
        <p:nvPicPr>
          <p:cNvPr id="5" name="Picture 4" descr="A group of people in front of a computer&#10;&#10;Description automatically generated">
            <a:extLst>
              <a:ext uri="{FF2B5EF4-FFF2-40B4-BE49-F238E27FC236}">
                <a16:creationId xmlns:a16="http://schemas.microsoft.com/office/drawing/2014/main" id="{75503DA4-DB50-9D42-D412-807DA21CB5A3}"/>
              </a:ext>
            </a:extLst>
          </p:cNvPr>
          <p:cNvPicPr>
            <a:picLocks noChangeAspect="1"/>
          </p:cNvPicPr>
          <p:nvPr/>
        </p:nvPicPr>
        <p:blipFill>
          <a:blip r:embed="rId2">
            <a:extLst>
              <a:ext uri="{28A0092B-C50C-407E-A947-70E740481C1C}">
                <a14:useLocalDpi xmlns:a14="http://schemas.microsoft.com/office/drawing/2010/main" val="0"/>
              </a:ext>
            </a:extLst>
          </a:blip>
          <a:srcRect l="1056" t="5739" r="26159"/>
          <a:stretch/>
        </p:blipFill>
        <p:spPr>
          <a:xfrm>
            <a:off x="109619" y="707220"/>
            <a:ext cx="4843601" cy="5172717"/>
          </a:xfrm>
          <a:prstGeom prst="rect">
            <a:avLst/>
          </a:prstGeom>
        </p:spPr>
      </p:pic>
      <p:pic>
        <p:nvPicPr>
          <p:cNvPr id="7" name="Picture 6" descr="A robot head with blue eyes and a white text&#10;&#10;Description automatically generated">
            <a:extLst>
              <a:ext uri="{FF2B5EF4-FFF2-40B4-BE49-F238E27FC236}">
                <a16:creationId xmlns:a16="http://schemas.microsoft.com/office/drawing/2014/main" id="{AF20C319-3668-15FD-4967-5BA7CBA23B2C}"/>
              </a:ext>
            </a:extLst>
          </p:cNvPr>
          <p:cNvPicPr>
            <a:picLocks noChangeAspect="1"/>
          </p:cNvPicPr>
          <p:nvPr/>
        </p:nvPicPr>
        <p:blipFill>
          <a:blip r:embed="rId3">
            <a:extLst>
              <a:ext uri="{28A0092B-C50C-407E-A947-70E740481C1C}">
                <a14:useLocalDpi xmlns:a14="http://schemas.microsoft.com/office/drawing/2010/main" val="0"/>
              </a:ext>
            </a:extLst>
          </a:blip>
          <a:srcRect l="12250" t="11140" r="27646" b="9873"/>
          <a:stretch/>
        </p:blipFill>
        <p:spPr>
          <a:xfrm>
            <a:off x="9520782" y="707222"/>
            <a:ext cx="2626478" cy="5172718"/>
          </a:xfrm>
          <a:prstGeom prst="rect">
            <a:avLst/>
          </a:prstGeom>
        </p:spPr>
      </p:pic>
      <p:pic>
        <p:nvPicPr>
          <p:cNvPr id="9" name="Picture 8" descr="A person standing next to a robot&#10;&#10;Description automatically generated">
            <a:extLst>
              <a:ext uri="{FF2B5EF4-FFF2-40B4-BE49-F238E27FC236}">
                <a16:creationId xmlns:a16="http://schemas.microsoft.com/office/drawing/2014/main" id="{DF9EA9F3-6259-FC42-C8FC-182D46A7CCF7}"/>
              </a:ext>
            </a:extLst>
          </p:cNvPr>
          <p:cNvPicPr>
            <a:picLocks noChangeAspect="1"/>
          </p:cNvPicPr>
          <p:nvPr/>
        </p:nvPicPr>
        <p:blipFill>
          <a:blip r:embed="rId4">
            <a:extLst>
              <a:ext uri="{28A0092B-C50C-407E-A947-70E740481C1C}">
                <a14:useLocalDpi xmlns:a14="http://schemas.microsoft.com/office/drawing/2010/main" val="0"/>
              </a:ext>
            </a:extLst>
          </a:blip>
          <a:srcRect t="5231" b="7709"/>
          <a:stretch/>
        </p:blipFill>
        <p:spPr>
          <a:xfrm>
            <a:off x="5070265" y="707221"/>
            <a:ext cx="4337033" cy="5172718"/>
          </a:xfrm>
          <a:prstGeom prst="rect">
            <a:avLst/>
          </a:prstGeom>
        </p:spPr>
      </p:pic>
    </p:spTree>
    <p:extLst>
      <p:ext uri="{BB962C8B-B14F-4D97-AF65-F5344CB8AC3E}">
        <p14:creationId xmlns:p14="http://schemas.microsoft.com/office/powerpoint/2010/main" val="39443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14</a:t>
            </a:fld>
            <a:endParaRPr lang="en-GB" dirty="0"/>
          </a:p>
        </p:txBody>
      </p:sp>
      <p:pic>
        <p:nvPicPr>
          <p:cNvPr id="11" name="Picture 10" descr="A hand holding a trophy&#10;&#10;Description automatically generated">
            <a:extLst>
              <a:ext uri="{FF2B5EF4-FFF2-40B4-BE49-F238E27FC236}">
                <a16:creationId xmlns:a16="http://schemas.microsoft.com/office/drawing/2014/main" id="{09ECB689-C844-2D5C-B855-9B9037DCCC0C}"/>
              </a:ext>
            </a:extLst>
          </p:cNvPr>
          <p:cNvPicPr>
            <a:picLocks noChangeAspect="1"/>
          </p:cNvPicPr>
          <p:nvPr/>
        </p:nvPicPr>
        <p:blipFill>
          <a:blip r:embed="rId2">
            <a:extLst>
              <a:ext uri="{28A0092B-C50C-407E-A947-70E740481C1C}">
                <a14:useLocalDpi xmlns:a14="http://schemas.microsoft.com/office/drawing/2010/main" val="0"/>
              </a:ext>
            </a:extLst>
          </a:blip>
          <a:srcRect l="1111" t="4220" r="1993" b="44979"/>
          <a:stretch/>
        </p:blipFill>
        <p:spPr>
          <a:xfrm>
            <a:off x="32712" y="0"/>
            <a:ext cx="6095999" cy="3483981"/>
          </a:xfrm>
          <a:prstGeom prst="rect">
            <a:avLst/>
          </a:prstGeom>
        </p:spPr>
      </p:pic>
      <p:pic>
        <p:nvPicPr>
          <p:cNvPr id="13" name="Picture 12" descr="A person walking with a robot&#10;&#10;Description automatically generated">
            <a:extLst>
              <a:ext uri="{FF2B5EF4-FFF2-40B4-BE49-F238E27FC236}">
                <a16:creationId xmlns:a16="http://schemas.microsoft.com/office/drawing/2014/main" id="{8B70BEB5-69EC-18B4-0232-82440A500C35}"/>
              </a:ext>
            </a:extLst>
          </p:cNvPr>
          <p:cNvPicPr>
            <a:picLocks noChangeAspect="1"/>
          </p:cNvPicPr>
          <p:nvPr/>
        </p:nvPicPr>
        <p:blipFill>
          <a:blip r:embed="rId3">
            <a:extLst>
              <a:ext uri="{28A0092B-C50C-407E-A947-70E740481C1C}">
                <a14:useLocalDpi xmlns:a14="http://schemas.microsoft.com/office/drawing/2010/main" val="0"/>
              </a:ext>
            </a:extLst>
          </a:blip>
          <a:srcRect l="1255" t="2384" r="2245" b="2384"/>
          <a:stretch/>
        </p:blipFill>
        <p:spPr>
          <a:xfrm>
            <a:off x="0" y="3483981"/>
            <a:ext cx="6095999" cy="3372509"/>
          </a:xfrm>
          <a:prstGeom prst="rect">
            <a:avLst/>
          </a:prstGeom>
        </p:spPr>
      </p:pic>
      <p:pic>
        <p:nvPicPr>
          <p:cNvPr id="15" name="Picture 14" descr="A screenshot of a video&#10;&#10;Description automatically generated">
            <a:extLst>
              <a:ext uri="{FF2B5EF4-FFF2-40B4-BE49-F238E27FC236}">
                <a16:creationId xmlns:a16="http://schemas.microsoft.com/office/drawing/2014/main" id="{C836DD98-6C89-A1E1-E7DC-240767CC1EF0}"/>
              </a:ext>
            </a:extLst>
          </p:cNvPr>
          <p:cNvPicPr>
            <a:picLocks noChangeAspect="1"/>
          </p:cNvPicPr>
          <p:nvPr/>
        </p:nvPicPr>
        <p:blipFill>
          <a:blip r:embed="rId4">
            <a:extLst>
              <a:ext uri="{28A0092B-C50C-407E-A947-70E740481C1C}">
                <a14:useLocalDpi xmlns:a14="http://schemas.microsoft.com/office/drawing/2010/main" val="0"/>
              </a:ext>
            </a:extLst>
          </a:blip>
          <a:srcRect l="1111" t="30380" r="1111" b="24726"/>
          <a:stretch/>
        </p:blipFill>
        <p:spPr>
          <a:xfrm>
            <a:off x="6096000" y="3429000"/>
            <a:ext cx="6063287" cy="3372509"/>
          </a:xfrm>
          <a:prstGeom prst="rect">
            <a:avLst/>
          </a:prstGeom>
        </p:spPr>
      </p:pic>
      <p:pic>
        <p:nvPicPr>
          <p:cNvPr id="17" name="Picture 16">
            <a:extLst>
              <a:ext uri="{FF2B5EF4-FFF2-40B4-BE49-F238E27FC236}">
                <a16:creationId xmlns:a16="http://schemas.microsoft.com/office/drawing/2014/main" id="{84D02B6E-B292-A5FC-3F17-7E3F63B6FB2C}"/>
              </a:ext>
            </a:extLst>
          </p:cNvPr>
          <p:cNvPicPr>
            <a:picLocks noChangeAspect="1"/>
          </p:cNvPicPr>
          <p:nvPr/>
        </p:nvPicPr>
        <p:blipFill>
          <a:blip r:embed="rId5"/>
          <a:srcRect l="16899" t="28054" r="38671" b="19620"/>
          <a:stretch/>
        </p:blipFill>
        <p:spPr>
          <a:xfrm>
            <a:off x="6114992" y="0"/>
            <a:ext cx="6044296" cy="3426018"/>
          </a:xfrm>
          <a:prstGeom prst="rect">
            <a:avLst/>
          </a:prstGeom>
        </p:spPr>
      </p:pic>
    </p:spTree>
    <p:extLst>
      <p:ext uri="{BB962C8B-B14F-4D97-AF65-F5344CB8AC3E}">
        <p14:creationId xmlns:p14="http://schemas.microsoft.com/office/powerpoint/2010/main" val="1023334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15</a:t>
            </a:fld>
            <a:endParaRPr lang="en-GB" dirty="0"/>
          </a:p>
        </p:txBody>
      </p:sp>
      <p:pic>
        <p:nvPicPr>
          <p:cNvPr id="7" name="Picture 6" descr="A person holding a petri dish&#10;&#10;Description automatically generated">
            <a:extLst>
              <a:ext uri="{FF2B5EF4-FFF2-40B4-BE49-F238E27FC236}">
                <a16:creationId xmlns:a16="http://schemas.microsoft.com/office/drawing/2014/main" id="{800B8186-EF43-798A-107D-0DCAFBDC5E0B}"/>
              </a:ext>
            </a:extLst>
          </p:cNvPr>
          <p:cNvPicPr>
            <a:picLocks noChangeAspect="1"/>
          </p:cNvPicPr>
          <p:nvPr/>
        </p:nvPicPr>
        <p:blipFill>
          <a:blip r:embed="rId2">
            <a:extLst>
              <a:ext uri="{28A0092B-C50C-407E-A947-70E740481C1C}">
                <a14:useLocalDpi xmlns:a14="http://schemas.microsoft.com/office/drawing/2010/main" val="0"/>
              </a:ext>
            </a:extLst>
          </a:blip>
          <a:srcRect l="1111" t="4051" r="2668" b="47679"/>
          <a:stretch/>
        </p:blipFill>
        <p:spPr>
          <a:xfrm>
            <a:off x="7037408" y="157713"/>
            <a:ext cx="4432139" cy="2964549"/>
          </a:xfrm>
          <a:prstGeom prst="rect">
            <a:avLst/>
          </a:prstGeom>
        </p:spPr>
      </p:pic>
      <p:pic>
        <p:nvPicPr>
          <p:cNvPr id="9" name="Picture 8" descr="A hand reaching out to another hand&#10;&#10;Description automatically generated">
            <a:extLst>
              <a:ext uri="{FF2B5EF4-FFF2-40B4-BE49-F238E27FC236}">
                <a16:creationId xmlns:a16="http://schemas.microsoft.com/office/drawing/2014/main" id="{97576CD0-DD4D-5250-CF13-4DF39D44E5C4}"/>
              </a:ext>
            </a:extLst>
          </p:cNvPr>
          <p:cNvPicPr>
            <a:picLocks noChangeAspect="1"/>
          </p:cNvPicPr>
          <p:nvPr/>
        </p:nvPicPr>
        <p:blipFill>
          <a:blip r:embed="rId3">
            <a:extLst>
              <a:ext uri="{28A0092B-C50C-407E-A947-70E740481C1C}">
                <a14:useLocalDpi xmlns:a14="http://schemas.microsoft.com/office/drawing/2010/main" val="0"/>
              </a:ext>
            </a:extLst>
          </a:blip>
          <a:srcRect t="84219"/>
          <a:stretch/>
        </p:blipFill>
        <p:spPr>
          <a:xfrm>
            <a:off x="285410" y="191976"/>
            <a:ext cx="5821683" cy="1224928"/>
          </a:xfrm>
          <a:prstGeom prst="rect">
            <a:avLst/>
          </a:prstGeom>
          <a:ln>
            <a:solidFill>
              <a:schemeClr val="accent1"/>
            </a:solidFill>
          </a:ln>
        </p:spPr>
      </p:pic>
      <p:pic>
        <p:nvPicPr>
          <p:cNvPr id="3" name="Picture 2" descr="A person with an object and a robot&#10;&#10;Description automatically generated">
            <a:extLst>
              <a:ext uri="{FF2B5EF4-FFF2-40B4-BE49-F238E27FC236}">
                <a16:creationId xmlns:a16="http://schemas.microsoft.com/office/drawing/2014/main" id="{05724D2E-DC03-3232-0842-E113020D4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39988"/>
            <a:ext cx="4716104" cy="4413572"/>
          </a:xfrm>
          <a:prstGeom prst="rect">
            <a:avLst/>
          </a:prstGeom>
        </p:spPr>
      </p:pic>
      <p:pic>
        <p:nvPicPr>
          <p:cNvPr id="6" name="Picture 5" descr="A robot standing in a room&#10;&#10;Description automatically generated">
            <a:extLst>
              <a:ext uri="{FF2B5EF4-FFF2-40B4-BE49-F238E27FC236}">
                <a16:creationId xmlns:a16="http://schemas.microsoft.com/office/drawing/2014/main" id="{0B677141-C7BF-D6DA-D51A-A2F23441F1FB}"/>
              </a:ext>
            </a:extLst>
          </p:cNvPr>
          <p:cNvPicPr>
            <a:picLocks noChangeAspect="1"/>
          </p:cNvPicPr>
          <p:nvPr/>
        </p:nvPicPr>
        <p:blipFill>
          <a:blip r:embed="rId5">
            <a:extLst>
              <a:ext uri="{28A0092B-C50C-407E-A947-70E740481C1C}">
                <a14:useLocalDpi xmlns:a14="http://schemas.microsoft.com/office/drawing/2010/main" val="0"/>
              </a:ext>
            </a:extLst>
          </a:blip>
          <a:srcRect l="1561" t="4726" r="19325"/>
          <a:stretch/>
        </p:blipFill>
        <p:spPr>
          <a:xfrm>
            <a:off x="6003404" y="3204896"/>
            <a:ext cx="3661458" cy="3307029"/>
          </a:xfrm>
          <a:prstGeom prst="rect">
            <a:avLst/>
          </a:prstGeom>
        </p:spPr>
      </p:pic>
    </p:spTree>
    <p:extLst>
      <p:ext uri="{BB962C8B-B14F-4D97-AF65-F5344CB8AC3E}">
        <p14:creationId xmlns:p14="http://schemas.microsoft.com/office/powerpoint/2010/main" val="291591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16</a:t>
            </a:fld>
            <a:endParaRPr lang="en-GB" dirty="0"/>
          </a:p>
        </p:txBody>
      </p:sp>
      <p:pic>
        <p:nvPicPr>
          <p:cNvPr id="6146" name="Picture 2" descr="The Rise of AI in Everyday Life: How Artificial Intelligence is Shaping Our  Future">
            <a:extLst>
              <a:ext uri="{FF2B5EF4-FFF2-40B4-BE49-F238E27FC236}">
                <a16:creationId xmlns:a16="http://schemas.microsoft.com/office/drawing/2014/main" id="{CB9CA96F-A104-1DD7-1221-E6A2F7D7E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26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B9A8C500-44B9-09EF-3FA9-3E0FFFE10F2D}"/>
              </a:ext>
            </a:extLst>
          </p:cNvPr>
          <p:cNvSpPr>
            <a:spLocks noGrp="1"/>
          </p:cNvSpPr>
          <p:nvPr>
            <p:ph idx="1"/>
          </p:nvPr>
        </p:nvSpPr>
        <p:spPr>
          <a:xfrm>
            <a:off x="0" y="0"/>
            <a:ext cx="3680749" cy="713993"/>
          </a:xfrm>
        </p:spPr>
        <p:txBody>
          <a:bodyPr/>
          <a:lstStyle/>
          <a:p>
            <a:pPr marL="596900" indent="0" algn="ctr">
              <a:buNone/>
            </a:pPr>
            <a:r>
              <a:rPr lang="en-GB" sz="2400" dirty="0">
                <a:solidFill>
                  <a:srgbClr val="FFFF00"/>
                </a:solidFill>
                <a:latin typeface="Aptos Black" panose="020B0004020202020204" pitchFamily="34" charset="0"/>
              </a:rPr>
              <a:t>YOUR PRESENTATIONS</a:t>
            </a:r>
          </a:p>
        </p:txBody>
      </p:sp>
    </p:spTree>
    <p:extLst>
      <p:ext uri="{BB962C8B-B14F-4D97-AF65-F5344CB8AC3E}">
        <p14:creationId xmlns:p14="http://schemas.microsoft.com/office/powerpoint/2010/main" val="217944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FA850A-9A2B-5C4E-72EE-425AFBD48E7D}"/>
              </a:ext>
            </a:extLst>
          </p:cNvPr>
          <p:cNvSpPr>
            <a:spLocks noGrp="1"/>
          </p:cNvSpPr>
          <p:nvPr>
            <p:ph type="title"/>
          </p:nvPr>
        </p:nvSpPr>
        <p:spPr>
          <a:xfrm>
            <a:off x="0" y="0"/>
            <a:ext cx="12192000" cy="1325563"/>
          </a:xfrm>
          <a:solidFill>
            <a:srgbClr val="002060"/>
          </a:solidFill>
        </p:spPr>
        <p:txBody>
          <a:bodyPr/>
          <a:lstStyle/>
          <a:p>
            <a:r>
              <a:rPr lang="en-GB" dirty="0">
                <a:solidFill>
                  <a:schemeClr val="bg1"/>
                </a:solidFill>
              </a:rPr>
              <a:t>Science Communication Principles:</a:t>
            </a:r>
            <a:br>
              <a:rPr lang="en-GB" dirty="0">
                <a:solidFill>
                  <a:schemeClr val="bg1"/>
                </a:solidFill>
              </a:rPr>
            </a:br>
            <a:r>
              <a:rPr lang="en-GB" dirty="0">
                <a:solidFill>
                  <a:schemeClr val="bg1"/>
                </a:solidFill>
              </a:rPr>
              <a:t>References</a:t>
            </a:r>
          </a:p>
        </p:txBody>
      </p:sp>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524434" y="1770927"/>
            <a:ext cx="10860741" cy="4142558"/>
          </a:xfrm>
        </p:spPr>
        <p:txBody>
          <a:bodyPr/>
          <a:lstStyle/>
          <a:p>
            <a:pPr>
              <a:lnSpc>
                <a:spcPct val="100000"/>
              </a:lnSpc>
            </a:pPr>
            <a:r>
              <a:rPr lang="en-GB" sz="2000" dirty="0" err="1">
                <a:latin typeface="Aptos" panose="020B0004020202020204" pitchFamily="34" charset="0"/>
              </a:rPr>
              <a:t>Bongers</a:t>
            </a:r>
            <a:r>
              <a:rPr lang="en-GB" sz="2000" dirty="0">
                <a:latin typeface="Aptos" panose="020B0004020202020204" pitchFamily="34" charset="0"/>
              </a:rPr>
              <a:t>, A. and Macartney, D. (2020) </a:t>
            </a:r>
            <a:r>
              <a:rPr lang="en-GB" sz="2000" i="1" dirty="0">
                <a:latin typeface="Aptos" panose="020B0004020202020204" pitchFamily="34" charset="0"/>
              </a:rPr>
              <a:t>Principles of scientific communication</a:t>
            </a:r>
            <a:r>
              <a:rPr lang="en-GB" sz="2000" dirty="0">
                <a:latin typeface="Aptos" panose="020B0004020202020204" pitchFamily="34" charset="0"/>
              </a:rPr>
              <a:t>. Available at: </a:t>
            </a:r>
            <a:r>
              <a:rPr lang="en-GB" sz="2000" dirty="0">
                <a:latin typeface="Aptos" panose="020B0004020202020204" pitchFamily="34" charset="0"/>
                <a:hlinkClick r:id="rId2"/>
              </a:rPr>
              <a:t>Principles of Scientific Communication – Simple Book Publishing</a:t>
            </a:r>
            <a:r>
              <a:rPr lang="en-GB" sz="2000" dirty="0">
                <a:latin typeface="Aptos" panose="020B0004020202020204" pitchFamily="34" charset="0"/>
              </a:rPr>
              <a:t> (accessed 13</a:t>
            </a:r>
            <a:r>
              <a:rPr lang="en-GB" sz="2000" baseline="30000" dirty="0">
                <a:latin typeface="Aptos" panose="020B0004020202020204" pitchFamily="34" charset="0"/>
              </a:rPr>
              <a:t>th</a:t>
            </a:r>
            <a:r>
              <a:rPr lang="en-GB" sz="2000" dirty="0">
                <a:latin typeface="Aptos" panose="020B0004020202020204" pitchFamily="34" charset="0"/>
              </a:rPr>
              <a:t> August 2025).</a:t>
            </a:r>
          </a:p>
          <a:p>
            <a:pPr>
              <a:lnSpc>
                <a:spcPct val="100000"/>
              </a:lnSpc>
            </a:pPr>
            <a:endParaRPr lang="en-GB" sz="1600" dirty="0">
              <a:latin typeface="Aptos" panose="020B0004020202020204" pitchFamily="34" charset="0"/>
              <a:cs typeface="Times New Roman" panose="02020603050405020304" pitchFamily="18" charset="0"/>
            </a:endParaRPr>
          </a:p>
          <a:p>
            <a:pPr>
              <a:lnSpc>
                <a:spcPct val="100000"/>
              </a:lnSpc>
            </a:pPr>
            <a:r>
              <a:rPr lang="en-GB" sz="2000" dirty="0">
                <a:latin typeface="Aptos" panose="020B0004020202020204" pitchFamily="34" charset="0"/>
                <a:cs typeface="Times New Roman" panose="02020603050405020304" pitchFamily="18" charset="0"/>
              </a:rPr>
              <a:t>Burns, T.W., O’Connor, D.J. and </a:t>
            </a:r>
            <a:r>
              <a:rPr lang="en-GB" sz="2000" dirty="0" err="1">
                <a:latin typeface="Aptos" panose="020B0004020202020204" pitchFamily="34" charset="0"/>
                <a:cs typeface="Times New Roman" panose="02020603050405020304" pitchFamily="18" charset="0"/>
              </a:rPr>
              <a:t>Stocklmayer</a:t>
            </a:r>
            <a:r>
              <a:rPr lang="en-GB" sz="2000" dirty="0">
                <a:latin typeface="Aptos" panose="020B0004020202020204" pitchFamily="34" charset="0"/>
                <a:cs typeface="Times New Roman" panose="02020603050405020304" pitchFamily="18" charset="0"/>
              </a:rPr>
              <a:t>, S.M. (2003) Science communication: A contemporary definition, </a:t>
            </a:r>
            <a:r>
              <a:rPr lang="en-GB" sz="2000" i="1" dirty="0">
                <a:latin typeface="Aptos" panose="020B0004020202020204" pitchFamily="34" charset="0"/>
                <a:cs typeface="Times New Roman" panose="02020603050405020304" pitchFamily="18" charset="0"/>
              </a:rPr>
              <a:t>Public Understanding of Science</a:t>
            </a:r>
            <a:r>
              <a:rPr lang="en-GB" sz="2000" dirty="0">
                <a:latin typeface="Aptos" panose="020B0004020202020204" pitchFamily="34" charset="0"/>
                <a:cs typeface="Times New Roman" panose="02020603050405020304" pitchFamily="18" charset="0"/>
              </a:rPr>
              <a:t>, 12, pp.183-202.</a:t>
            </a:r>
          </a:p>
          <a:p>
            <a:pPr>
              <a:lnSpc>
                <a:spcPct val="100000"/>
              </a:lnSpc>
            </a:pPr>
            <a:endParaRPr lang="en-GB" sz="1600" dirty="0">
              <a:latin typeface="Aptos" panose="020B0004020202020204" pitchFamily="34" charset="0"/>
              <a:cs typeface="Times New Roman" panose="02020603050405020304" pitchFamily="18" charset="0"/>
            </a:endParaRPr>
          </a:p>
          <a:p>
            <a:pPr>
              <a:lnSpc>
                <a:spcPct val="100000"/>
              </a:lnSpc>
            </a:pPr>
            <a:r>
              <a:rPr lang="en-GB" sz="2000" dirty="0">
                <a:latin typeface="Aptos" panose="020B0004020202020204" pitchFamily="34" charset="0"/>
                <a:cs typeface="Times New Roman" panose="02020603050405020304" pitchFamily="18" charset="0"/>
              </a:rPr>
              <a:t>Schirato, T. and Yell, S. (1997) </a:t>
            </a:r>
            <a:r>
              <a:rPr lang="en-GB" sz="2000" i="1" dirty="0">
                <a:latin typeface="Aptos" panose="020B0004020202020204" pitchFamily="34" charset="0"/>
              </a:rPr>
              <a:t>Communication and cultural literacy: An introduction</a:t>
            </a:r>
            <a:r>
              <a:rPr lang="en-GB" sz="2000" dirty="0">
                <a:latin typeface="Aptos" panose="020B0004020202020204" pitchFamily="34" charset="0"/>
              </a:rPr>
              <a:t>. Sydney: Allen &amp; Unwin.</a:t>
            </a:r>
          </a:p>
          <a:p>
            <a:pPr>
              <a:lnSpc>
                <a:spcPct val="100000"/>
              </a:lnSpc>
            </a:pPr>
            <a:endParaRPr lang="en-GB" sz="1600" dirty="0">
              <a:latin typeface="Aptos" panose="020B0004020202020204" pitchFamily="34" charset="0"/>
            </a:endParaRPr>
          </a:p>
          <a:p>
            <a:pPr>
              <a:lnSpc>
                <a:spcPct val="100000"/>
              </a:lnSpc>
            </a:pPr>
            <a:r>
              <a:rPr lang="en-GB" sz="2000" dirty="0">
                <a:latin typeface="Aptos" panose="020B0004020202020204" pitchFamily="34" charset="0"/>
              </a:rPr>
              <a:t>Spitzer, S. (2025) </a:t>
            </a:r>
            <a:r>
              <a:rPr lang="en-GB" sz="2000" i="1" dirty="0">
                <a:latin typeface="Aptos" panose="020B0004020202020204" pitchFamily="34" charset="0"/>
              </a:rPr>
              <a:t>Five principles of holistic science communication</a:t>
            </a:r>
            <a:r>
              <a:rPr lang="en-GB" sz="2000" dirty="0">
                <a:latin typeface="Aptos" panose="020B0004020202020204" pitchFamily="34" charset="0"/>
              </a:rPr>
              <a:t>. Available at: </a:t>
            </a:r>
            <a:r>
              <a:rPr lang="en-GB" sz="20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Five principles of holistic science communication - Impact of Social Sciences</a:t>
            </a:r>
            <a:r>
              <a:rPr lang="en-GB" sz="20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a:t>
            </a:r>
            <a:r>
              <a:rPr lang="en-GB" sz="2000" dirty="0">
                <a:latin typeface="Aptos" panose="020B0004020202020204" pitchFamily="34" charset="0"/>
              </a:rPr>
              <a:t>(accessed 13</a:t>
            </a:r>
            <a:r>
              <a:rPr lang="en-GB" sz="2000" baseline="30000" dirty="0">
                <a:latin typeface="Aptos" panose="020B0004020202020204" pitchFamily="34" charset="0"/>
              </a:rPr>
              <a:t>th</a:t>
            </a:r>
            <a:r>
              <a:rPr lang="en-GB" sz="2000" dirty="0">
                <a:latin typeface="Aptos" panose="020B0004020202020204" pitchFamily="34" charset="0"/>
              </a:rPr>
              <a:t> August 2025).</a:t>
            </a:r>
          </a:p>
          <a:p>
            <a:pPr marL="0" indent="0">
              <a:lnSpc>
                <a:spcPct val="100000"/>
              </a:lnSpc>
              <a:buNone/>
            </a:pPr>
            <a:endParaRPr lang="en-GB" sz="2000" dirty="0">
              <a:latin typeface="Aptos" panose="020B0004020202020204" pitchFamily="34" charset="0"/>
            </a:endParaRPr>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17</a:t>
            </a:fld>
            <a:endParaRPr lang="en-GB" dirty="0"/>
          </a:p>
        </p:txBody>
      </p:sp>
    </p:spTree>
    <p:extLst>
      <p:ext uri="{BB962C8B-B14F-4D97-AF65-F5344CB8AC3E}">
        <p14:creationId xmlns:p14="http://schemas.microsoft.com/office/powerpoint/2010/main" val="137668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3AF5B-A231-6999-CD98-97051E5E4AF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EB3D7-BA00-EA68-32C2-35BC647469A1}"/>
              </a:ext>
            </a:extLst>
          </p:cNvPr>
          <p:cNvSpPr>
            <a:spLocks noGrp="1"/>
          </p:cNvSpPr>
          <p:nvPr>
            <p:ph type="sldNum" sz="quarter" idx="10"/>
          </p:nvPr>
        </p:nvSpPr>
        <p:spPr/>
        <p:txBody>
          <a:bodyPr/>
          <a:lstStyle/>
          <a:p>
            <a:pPr>
              <a:defRPr/>
            </a:pPr>
            <a:fld id="{73A7EA66-5642-4981-8D08-BD95F5841A6F}" type="slidenum">
              <a:rPr lang="en-GB" smtClean="0"/>
              <a:pPr>
                <a:defRPr/>
              </a:pPr>
              <a:t>18</a:t>
            </a:fld>
            <a:endParaRPr lang="en-GB" dirty="0"/>
          </a:p>
        </p:txBody>
      </p:sp>
      <p:pic>
        <p:nvPicPr>
          <p:cNvPr id="1026" name="Picture 2" descr="3,700+ 10 Minute Break Stock Photos, Pictures &amp; Royalty-Free Images - iStock">
            <a:extLst>
              <a:ext uri="{FF2B5EF4-FFF2-40B4-BE49-F238E27FC236}">
                <a16:creationId xmlns:a16="http://schemas.microsoft.com/office/drawing/2014/main" id="{FCABFF66-EBB8-1E4B-BA4A-5FE6DD24F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1254406"/>
            <a:ext cx="58293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27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ctrTitle"/>
          </p:nvPr>
        </p:nvSpPr>
        <p:spPr>
          <a:xfrm>
            <a:off x="1524000" y="1333277"/>
            <a:ext cx="9144000" cy="1732980"/>
          </a:xfrm>
        </p:spPr>
        <p:txBody>
          <a:bodyPr/>
          <a:lstStyle/>
          <a:p>
            <a:r>
              <a:rPr lang="en-GB" dirty="0"/>
              <a:t>Presentation Skills</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19</a:t>
            </a:fld>
            <a:endParaRPr lang="en-GB" dirty="0"/>
          </a:p>
        </p:txBody>
      </p:sp>
      <p:sp>
        <p:nvSpPr>
          <p:cNvPr id="2" name="Subtitle 1">
            <a:extLst>
              <a:ext uri="{FF2B5EF4-FFF2-40B4-BE49-F238E27FC236}">
                <a16:creationId xmlns:a16="http://schemas.microsoft.com/office/drawing/2014/main" id="{44A9A0CF-12C1-A8A9-AAEA-F232DE68F8F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97345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FA850A-9A2B-5C4E-72EE-425AFBD48E7D}"/>
              </a:ext>
            </a:extLst>
          </p:cNvPr>
          <p:cNvSpPr>
            <a:spLocks noGrp="1"/>
          </p:cNvSpPr>
          <p:nvPr>
            <p:ph type="title"/>
          </p:nvPr>
        </p:nvSpPr>
        <p:spPr>
          <a:xfrm>
            <a:off x="0" y="0"/>
            <a:ext cx="12192000" cy="1325563"/>
          </a:xfrm>
          <a:solidFill>
            <a:srgbClr val="002060"/>
          </a:solidFill>
        </p:spPr>
        <p:txBody>
          <a:bodyPr/>
          <a:lstStyle/>
          <a:p>
            <a:r>
              <a:rPr lang="en-GB" dirty="0">
                <a:solidFill>
                  <a:schemeClr val="bg1"/>
                </a:solidFill>
              </a:rPr>
              <a:t>Science Communication</a:t>
            </a:r>
          </a:p>
        </p:txBody>
      </p:sp>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541288" y="1577366"/>
            <a:ext cx="11109423" cy="4351338"/>
          </a:xfrm>
        </p:spPr>
        <p:txBody>
          <a:bodyPr/>
          <a:lstStyle/>
          <a:p>
            <a:pPr marL="0" indent="0">
              <a:buNone/>
            </a:pPr>
            <a:r>
              <a:rPr lang="en-GB" b="1" u="sng" dirty="0"/>
              <a:t>Learning Outcomes:</a:t>
            </a:r>
          </a:p>
          <a:p>
            <a:pPr marL="0" indent="0">
              <a:buNone/>
            </a:pPr>
            <a:r>
              <a:rPr lang="en-GB" sz="2000" dirty="0"/>
              <a:t>By the end of this sessions, students will be able to:</a:t>
            </a:r>
          </a:p>
          <a:p>
            <a:pPr marL="514350" indent="-514350">
              <a:lnSpc>
                <a:spcPct val="100000"/>
              </a:lnSpc>
              <a:buFont typeface="+mj-lt"/>
              <a:buAutoNum type="arabicPeriod"/>
            </a:pPr>
            <a:r>
              <a:rPr lang="en-GB" sz="2000" dirty="0"/>
              <a:t>Understanding the importance of effective communication for scientists.</a:t>
            </a:r>
          </a:p>
          <a:p>
            <a:pPr marL="514350" indent="-514350">
              <a:lnSpc>
                <a:spcPct val="100000"/>
              </a:lnSpc>
              <a:buFont typeface="+mj-lt"/>
              <a:buAutoNum type="arabicPeriod"/>
            </a:pPr>
            <a:r>
              <a:rPr lang="en-GB" sz="2000" dirty="0"/>
              <a:t>Identify good practice for scientists communicating effectively.</a:t>
            </a:r>
          </a:p>
          <a:p>
            <a:pPr marL="514350" indent="-514350">
              <a:lnSpc>
                <a:spcPct val="100000"/>
              </a:lnSpc>
              <a:buFont typeface="+mj-lt"/>
              <a:buAutoNum type="arabicPeriod"/>
            </a:pPr>
            <a:r>
              <a:rPr lang="en-GB" sz="2000" dirty="0"/>
              <a:t>Identify good and poor technique when delivering a presentation.</a:t>
            </a:r>
          </a:p>
          <a:p>
            <a:pPr marL="514350" indent="-514350">
              <a:lnSpc>
                <a:spcPct val="100000"/>
              </a:lnSpc>
              <a:buFont typeface="+mj-lt"/>
              <a:buAutoNum type="arabicPeriod"/>
            </a:pPr>
            <a:r>
              <a:rPr lang="en-GB" sz="2000" dirty="0"/>
              <a:t>Recognise tools that they can use to deliver a presentation.</a:t>
            </a:r>
          </a:p>
          <a:p>
            <a:pPr marL="514350" indent="-514350">
              <a:lnSpc>
                <a:spcPct val="100000"/>
              </a:lnSpc>
              <a:buFont typeface="+mj-lt"/>
              <a:buAutoNum type="arabicPeriod"/>
            </a:pPr>
            <a:r>
              <a:rPr lang="en-GB" sz="2000" dirty="0"/>
              <a:t>Appreciate to impact of PowerPoint as a presentation tool.</a:t>
            </a:r>
          </a:p>
          <a:p>
            <a:pPr marL="514350" indent="-514350">
              <a:lnSpc>
                <a:spcPct val="100000"/>
              </a:lnSpc>
              <a:buFont typeface="+mj-lt"/>
              <a:buAutoNum type="arabicPeriod"/>
            </a:pPr>
            <a:r>
              <a:rPr lang="en-GB" sz="2000" dirty="0"/>
              <a:t>Identify good and poor practice when using PowerPoint slides as a tool for presenting.</a:t>
            </a:r>
          </a:p>
          <a:p>
            <a:pPr marL="514350" indent="-514350">
              <a:lnSpc>
                <a:spcPct val="100000"/>
              </a:lnSpc>
              <a:buFont typeface="+mj-lt"/>
              <a:buAutoNum type="arabicPeriod"/>
            </a:pPr>
            <a:r>
              <a:rPr lang="en-GB" sz="2000" dirty="0"/>
              <a:t>Understand different ways in using PowerPoint as a tool for presenting. </a:t>
            </a:r>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2</a:t>
            </a:fld>
            <a:endParaRPr lang="en-GB" dirty="0"/>
          </a:p>
        </p:txBody>
      </p:sp>
    </p:spTree>
    <p:extLst>
      <p:ext uri="{BB962C8B-B14F-4D97-AF65-F5344CB8AC3E}">
        <p14:creationId xmlns:p14="http://schemas.microsoft.com/office/powerpoint/2010/main" val="252147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10ED74-2D65-15BC-F4BE-7B8B0778BD83}"/>
              </a:ext>
            </a:extLst>
          </p:cNvPr>
          <p:cNvSpPr>
            <a:spLocks noGrp="1"/>
          </p:cNvSpPr>
          <p:nvPr>
            <p:ph type="sldNum" sz="quarter" idx="10"/>
          </p:nvPr>
        </p:nvSpPr>
        <p:spPr/>
        <p:txBody>
          <a:bodyPr/>
          <a:lstStyle/>
          <a:p>
            <a:pPr>
              <a:defRPr/>
            </a:pPr>
            <a:fld id="{09CDA1D3-769A-4593-8400-4AA895D77C25}" type="slidenum">
              <a:rPr lang="en-GB" smtClean="0"/>
              <a:pPr>
                <a:defRPr/>
              </a:pPr>
              <a:t>20</a:t>
            </a:fld>
            <a:endParaRPr lang="en-GB" dirty="0"/>
          </a:p>
        </p:txBody>
      </p:sp>
      <p:pic>
        <p:nvPicPr>
          <p:cNvPr id="6" name="Picture 5">
            <a:extLst>
              <a:ext uri="{FF2B5EF4-FFF2-40B4-BE49-F238E27FC236}">
                <a16:creationId xmlns:a16="http://schemas.microsoft.com/office/drawing/2014/main" id="{0BC38C92-EFE4-FBE0-7F96-DB16536F08F2}"/>
              </a:ext>
            </a:extLst>
          </p:cNvPr>
          <p:cNvPicPr>
            <a:picLocks noChangeAspect="1"/>
          </p:cNvPicPr>
          <p:nvPr/>
        </p:nvPicPr>
        <p:blipFill>
          <a:blip r:embed="rId2"/>
          <a:srcRect l="51196" t="43327" r="22228" b="48787"/>
          <a:stretch/>
        </p:blipFill>
        <p:spPr>
          <a:xfrm>
            <a:off x="243068" y="2766218"/>
            <a:ext cx="8773610" cy="1423817"/>
          </a:xfrm>
          <a:prstGeom prst="rect">
            <a:avLst/>
          </a:prstGeom>
        </p:spPr>
      </p:pic>
      <p:sp>
        <p:nvSpPr>
          <p:cNvPr id="7" name="Title 4">
            <a:extLst>
              <a:ext uri="{FF2B5EF4-FFF2-40B4-BE49-F238E27FC236}">
                <a16:creationId xmlns:a16="http://schemas.microsoft.com/office/drawing/2014/main" id="{2478B68A-A28C-7708-A498-78BF1FC24270}"/>
              </a:ext>
            </a:extLst>
          </p:cNvPr>
          <p:cNvSpPr>
            <a:spLocks noGrp="1"/>
          </p:cNvSpPr>
          <p:nvPr>
            <p:ph type="title"/>
          </p:nvPr>
        </p:nvSpPr>
        <p:spPr>
          <a:xfrm>
            <a:off x="0" y="0"/>
            <a:ext cx="12192000" cy="1163255"/>
          </a:xfrm>
          <a:solidFill>
            <a:srgbClr val="002060"/>
          </a:solidFill>
        </p:spPr>
        <p:txBody>
          <a:bodyPr/>
          <a:lstStyle/>
          <a:p>
            <a:r>
              <a:rPr lang="en-GB" dirty="0">
                <a:solidFill>
                  <a:schemeClr val="bg1"/>
                </a:solidFill>
              </a:rPr>
              <a:t>Presentation Skills</a:t>
            </a:r>
          </a:p>
        </p:txBody>
      </p:sp>
      <p:pic>
        <p:nvPicPr>
          <p:cNvPr id="6146" name="Picture 2" descr="Dynamic Public Speaking Glossophobia Speech Clip Art PNG">
            <a:extLst>
              <a:ext uri="{FF2B5EF4-FFF2-40B4-BE49-F238E27FC236}">
                <a16:creationId xmlns:a16="http://schemas.microsoft.com/office/drawing/2014/main" id="{1A5635CC-C961-832E-9A5D-C733C61D4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14" y="1980426"/>
            <a:ext cx="2914709" cy="371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934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AA83E-44DE-FE18-0CB4-246E3D1E198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7B0C7C-D68B-B1B1-0D69-5780FADEE1EB}"/>
              </a:ext>
            </a:extLst>
          </p:cNvPr>
          <p:cNvSpPr>
            <a:spLocks noGrp="1"/>
          </p:cNvSpPr>
          <p:nvPr>
            <p:ph type="sldNum" sz="quarter" idx="10"/>
          </p:nvPr>
        </p:nvSpPr>
        <p:spPr/>
        <p:txBody>
          <a:bodyPr/>
          <a:lstStyle/>
          <a:p>
            <a:pPr>
              <a:defRPr/>
            </a:pPr>
            <a:fld id="{09CDA1D3-769A-4593-8400-4AA895D77C25}" type="slidenum">
              <a:rPr lang="en-GB" smtClean="0"/>
              <a:pPr>
                <a:defRPr/>
              </a:pPr>
              <a:t>21</a:t>
            </a:fld>
            <a:endParaRPr lang="en-GB" dirty="0"/>
          </a:p>
        </p:txBody>
      </p:sp>
      <p:pic>
        <p:nvPicPr>
          <p:cNvPr id="4098" name="Picture 2" descr="Free PowerPoint Quotes - Presenting | PowerPoint Templates">
            <a:extLst>
              <a:ext uri="{FF2B5EF4-FFF2-40B4-BE49-F238E27FC236}">
                <a16:creationId xmlns:a16="http://schemas.microsoft.com/office/drawing/2014/main" id="{AC160FC8-3CBC-DFE1-E3D3-2DC346EEA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BA8A3F-58CD-3567-87B0-DF99412665ED}"/>
              </a:ext>
            </a:extLst>
          </p:cNvPr>
          <p:cNvSpPr txBox="1"/>
          <p:nvPr/>
        </p:nvSpPr>
        <p:spPr>
          <a:xfrm>
            <a:off x="5538006" y="5124828"/>
            <a:ext cx="6145192" cy="1569660"/>
          </a:xfrm>
          <a:prstGeom prst="rect">
            <a:avLst/>
          </a:prstGeom>
          <a:solidFill>
            <a:schemeClr val="bg1"/>
          </a:solidFill>
        </p:spPr>
        <p:txBody>
          <a:bodyPr wrap="square" rtlCol="0">
            <a:spAutoFit/>
          </a:bodyPr>
          <a:lstStyle/>
          <a:p>
            <a:pPr algn="ctr"/>
            <a:r>
              <a:rPr lang="en-GB" sz="2400" b="1" dirty="0">
                <a:latin typeface="Aptos" panose="020B0004020202020204" pitchFamily="34" charset="0"/>
              </a:rPr>
              <a:t>What will your audience remember / take away with them? </a:t>
            </a:r>
          </a:p>
          <a:p>
            <a:pPr algn="ctr"/>
            <a:endParaRPr lang="en-GB" sz="2400" b="1" dirty="0">
              <a:latin typeface="Aptos" panose="020B0004020202020204" pitchFamily="34" charset="0"/>
            </a:endParaRPr>
          </a:p>
          <a:p>
            <a:pPr algn="ctr"/>
            <a:r>
              <a:rPr lang="en-GB" sz="2400" b="1" dirty="0">
                <a:latin typeface="Aptos" panose="020B0004020202020204" pitchFamily="34" charset="0"/>
              </a:rPr>
              <a:t>Is there too much to remember?</a:t>
            </a:r>
          </a:p>
        </p:txBody>
      </p:sp>
    </p:spTree>
    <p:extLst>
      <p:ext uri="{BB962C8B-B14F-4D97-AF65-F5344CB8AC3E}">
        <p14:creationId xmlns:p14="http://schemas.microsoft.com/office/powerpoint/2010/main" val="282884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03256-AFBB-80D8-D237-51BFD25D71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E89AB4-B95A-9A85-737A-46C4EFCD4088}"/>
              </a:ext>
            </a:extLst>
          </p:cNvPr>
          <p:cNvSpPr>
            <a:spLocks noGrp="1"/>
          </p:cNvSpPr>
          <p:nvPr>
            <p:ph type="sldNum" sz="quarter" idx="10"/>
          </p:nvPr>
        </p:nvSpPr>
        <p:spPr/>
        <p:txBody>
          <a:bodyPr/>
          <a:lstStyle/>
          <a:p>
            <a:pPr>
              <a:defRPr/>
            </a:pPr>
            <a:fld id="{09CDA1D3-769A-4593-8400-4AA895D77C25}" type="slidenum">
              <a:rPr lang="en-GB" smtClean="0"/>
              <a:pPr>
                <a:defRPr/>
              </a:pPr>
              <a:t>22</a:t>
            </a:fld>
            <a:endParaRPr lang="en-GB" dirty="0"/>
          </a:p>
        </p:txBody>
      </p:sp>
      <p:pic>
        <p:nvPicPr>
          <p:cNvPr id="2050" name="Picture 2" descr="Mark Twain Quote: “If you want me to give you a two-hour presentation, I am  ready today. If you want only a five-minute speech, it will...”">
            <a:extLst>
              <a:ext uri="{FF2B5EF4-FFF2-40B4-BE49-F238E27FC236}">
                <a16:creationId xmlns:a16="http://schemas.microsoft.com/office/drawing/2014/main" id="{9203C296-8F6A-312E-C521-88A42AA1C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FCC2B1-0629-D897-D328-ABA0565332ED}"/>
              </a:ext>
            </a:extLst>
          </p:cNvPr>
          <p:cNvSpPr txBox="1"/>
          <p:nvPr/>
        </p:nvSpPr>
        <p:spPr>
          <a:xfrm>
            <a:off x="6840638" y="4925280"/>
            <a:ext cx="5138195" cy="1785104"/>
          </a:xfrm>
          <a:prstGeom prst="rect">
            <a:avLst/>
          </a:prstGeom>
          <a:solidFill>
            <a:schemeClr val="bg1"/>
          </a:solidFill>
        </p:spPr>
        <p:txBody>
          <a:bodyPr wrap="square" rtlCol="0">
            <a:spAutoFit/>
          </a:bodyPr>
          <a:lstStyle/>
          <a:p>
            <a:pPr algn="ctr"/>
            <a:r>
              <a:rPr lang="en-GB" sz="2400" b="1" dirty="0">
                <a:latin typeface="Aptos" panose="020B0004020202020204" pitchFamily="34" charset="0"/>
              </a:rPr>
              <a:t>It’s easy to waffle on …</a:t>
            </a:r>
          </a:p>
          <a:p>
            <a:pPr algn="ctr"/>
            <a:endParaRPr lang="en-GB" sz="1400" b="1" dirty="0">
              <a:latin typeface="Aptos" panose="020B0004020202020204" pitchFamily="34" charset="0"/>
            </a:endParaRPr>
          </a:p>
          <a:p>
            <a:pPr algn="ctr"/>
            <a:r>
              <a:rPr lang="en-GB" sz="2400" b="1" dirty="0">
                <a:latin typeface="Aptos" panose="020B0004020202020204" pitchFamily="34" charset="0"/>
              </a:rPr>
              <a:t>Being precise, clear, effectual and ‘to the point’ is a skill! </a:t>
            </a:r>
          </a:p>
          <a:p>
            <a:pPr algn="ctr"/>
            <a:r>
              <a:rPr lang="en-GB" sz="2400" b="1" dirty="0">
                <a:latin typeface="Aptos" panose="020B0004020202020204" pitchFamily="34" charset="0"/>
              </a:rPr>
              <a:t>(that needs practice)</a:t>
            </a:r>
          </a:p>
        </p:txBody>
      </p:sp>
    </p:spTree>
    <p:extLst>
      <p:ext uri="{BB962C8B-B14F-4D97-AF65-F5344CB8AC3E}">
        <p14:creationId xmlns:p14="http://schemas.microsoft.com/office/powerpoint/2010/main" val="184903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53109-1106-715A-9065-7846DF7A32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3847C3-7C21-4DD3-C1CE-09F31097D0B6}"/>
              </a:ext>
            </a:extLst>
          </p:cNvPr>
          <p:cNvSpPr>
            <a:spLocks noGrp="1"/>
          </p:cNvSpPr>
          <p:nvPr>
            <p:ph type="sldNum" sz="quarter" idx="10"/>
          </p:nvPr>
        </p:nvSpPr>
        <p:spPr/>
        <p:txBody>
          <a:bodyPr/>
          <a:lstStyle/>
          <a:p>
            <a:pPr>
              <a:defRPr/>
            </a:pPr>
            <a:fld id="{09CDA1D3-769A-4593-8400-4AA895D77C25}" type="slidenum">
              <a:rPr lang="en-GB" smtClean="0"/>
              <a:pPr>
                <a:defRPr/>
              </a:pPr>
              <a:t>23</a:t>
            </a:fld>
            <a:endParaRPr lang="en-GB" dirty="0"/>
          </a:p>
        </p:txBody>
      </p:sp>
      <p:pic>
        <p:nvPicPr>
          <p:cNvPr id="3074" name="Picture 2" descr="Inspirational Quotes About Speaking That Will Up Your Confidence - Maryna  Shkvorets">
            <a:extLst>
              <a:ext uri="{FF2B5EF4-FFF2-40B4-BE49-F238E27FC236}">
                <a16:creationId xmlns:a16="http://schemas.microsoft.com/office/drawing/2014/main" id="{867D1040-7DFA-004B-F6A7-22E5A3580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971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D8574F-F643-001F-318E-F009F2D08D4D}"/>
              </a:ext>
            </a:extLst>
          </p:cNvPr>
          <p:cNvSpPr txBox="1"/>
          <p:nvPr/>
        </p:nvSpPr>
        <p:spPr>
          <a:xfrm>
            <a:off x="8102278" y="3834269"/>
            <a:ext cx="3657601" cy="2862322"/>
          </a:xfrm>
          <a:prstGeom prst="rect">
            <a:avLst/>
          </a:prstGeom>
          <a:solidFill>
            <a:schemeClr val="bg1"/>
          </a:solidFill>
        </p:spPr>
        <p:txBody>
          <a:bodyPr wrap="square" rtlCol="0">
            <a:spAutoFit/>
          </a:bodyPr>
          <a:lstStyle/>
          <a:p>
            <a:pPr algn="ctr"/>
            <a:r>
              <a:rPr lang="en-GB" sz="2400" b="1" dirty="0">
                <a:latin typeface="Aptos" panose="020B0004020202020204" pitchFamily="34" charset="0"/>
              </a:rPr>
              <a:t>You will get better at presenting the more you try it.</a:t>
            </a:r>
          </a:p>
          <a:p>
            <a:pPr algn="ctr"/>
            <a:endParaRPr lang="en-GB" sz="1200" b="1" dirty="0">
              <a:latin typeface="Aptos" panose="020B0004020202020204" pitchFamily="34" charset="0"/>
            </a:endParaRPr>
          </a:p>
          <a:p>
            <a:pPr algn="ctr"/>
            <a:r>
              <a:rPr lang="en-GB" sz="2400" b="1" dirty="0">
                <a:latin typeface="Aptos" panose="020B0004020202020204" pitchFamily="34" charset="0"/>
              </a:rPr>
              <a:t>Never run away from an opportunity to practice and develop your presenting skills!</a:t>
            </a:r>
          </a:p>
        </p:txBody>
      </p:sp>
    </p:spTree>
    <p:extLst>
      <p:ext uri="{BB962C8B-B14F-4D97-AF65-F5344CB8AC3E}">
        <p14:creationId xmlns:p14="http://schemas.microsoft.com/office/powerpoint/2010/main" val="113998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5"/>
            <a:ext cx="12192000" cy="1023467"/>
          </a:xfrm>
          <a:solidFill>
            <a:srgbClr val="002060"/>
          </a:solidFill>
        </p:spPr>
        <p:txBody>
          <a:bodyPr/>
          <a:lstStyle/>
          <a:p>
            <a:r>
              <a:rPr lang="en-GB" dirty="0">
                <a:solidFill>
                  <a:schemeClr val="bg1"/>
                </a:solidFill>
              </a:rPr>
              <a:t>Presentation Skills</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24</a:t>
            </a:fld>
            <a:endParaRPr lang="en-GB" dirty="0"/>
          </a:p>
        </p:txBody>
      </p:sp>
      <p:pic>
        <p:nvPicPr>
          <p:cNvPr id="3074" name="Picture 2" descr="Past Experience: Over 1,230 Royalty-Free Licensable Stock Illustrations &amp;  Drawings | Shutterstock">
            <a:extLst>
              <a:ext uri="{FF2B5EF4-FFF2-40B4-BE49-F238E27FC236}">
                <a16:creationId xmlns:a16="http://schemas.microsoft.com/office/drawing/2014/main" id="{6E9C706A-143C-79A3-D10A-6D67B208E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47" y="1732084"/>
            <a:ext cx="6316906" cy="41814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umb Signal Clip Art PNG">
            <a:extLst>
              <a:ext uri="{FF2B5EF4-FFF2-40B4-BE49-F238E27FC236}">
                <a16:creationId xmlns:a16="http://schemas.microsoft.com/office/drawing/2014/main" id="{0548AEBB-26CC-53AF-94DF-E3540972C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67" y="2515662"/>
            <a:ext cx="2137388" cy="26142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lipart Thumbs Down - Clip Art Thumbs Down - Free Transparent PNG Clipart  Images Download">
            <a:extLst>
              <a:ext uri="{FF2B5EF4-FFF2-40B4-BE49-F238E27FC236}">
                <a16:creationId xmlns:a16="http://schemas.microsoft.com/office/drawing/2014/main" id="{8AD386A0-5AA1-8FB0-643F-50C38EA5B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6021" y="2529467"/>
            <a:ext cx="1952212" cy="261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520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6"/>
            <a:ext cx="12192000" cy="952992"/>
          </a:xfrm>
          <a:solidFill>
            <a:srgbClr val="002060"/>
          </a:solidFill>
        </p:spPr>
        <p:txBody>
          <a:bodyPr/>
          <a:lstStyle/>
          <a:p>
            <a:r>
              <a:rPr lang="en-GB" dirty="0">
                <a:solidFill>
                  <a:schemeClr val="bg1"/>
                </a:solidFill>
              </a:rPr>
              <a:t>Presentation Skills</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542364" y="1535415"/>
            <a:ext cx="6736977" cy="4351338"/>
          </a:xfrm>
        </p:spPr>
        <p:txBody>
          <a:bodyPr/>
          <a:lstStyle/>
          <a:p>
            <a:pPr marL="0" indent="0">
              <a:buNone/>
            </a:pPr>
            <a:r>
              <a:rPr lang="en-GB" b="1" u="sng" dirty="0"/>
              <a:t>Student Task:</a:t>
            </a:r>
          </a:p>
          <a:p>
            <a:pPr marL="0" indent="0">
              <a:lnSpc>
                <a:spcPct val="100000"/>
              </a:lnSpc>
              <a:buNone/>
            </a:pPr>
            <a:r>
              <a:rPr lang="en-GB" dirty="0"/>
              <a:t>Watch and critique these 2 videos and identify what you think are strengths and weaknesses.</a:t>
            </a:r>
          </a:p>
          <a:p>
            <a:pPr marL="514350" indent="-514350">
              <a:lnSpc>
                <a:spcPct val="100000"/>
              </a:lnSpc>
              <a:buFont typeface="+mj-lt"/>
              <a:buAutoNum type="arabicPeriod"/>
            </a:pPr>
            <a:r>
              <a:rPr lang="en-GB" sz="2400" dirty="0">
                <a:hlinkClick r:id="rId2"/>
              </a:rPr>
              <a:t>A one minute TEDx Talk for the digital age | Woody Roseland | </a:t>
            </a:r>
            <a:r>
              <a:rPr lang="en-GB" sz="2400" dirty="0" err="1">
                <a:hlinkClick r:id="rId2"/>
              </a:rPr>
              <a:t>TEDxMileHigh</a:t>
            </a:r>
            <a:endParaRPr lang="en-GB" sz="2400" dirty="0"/>
          </a:p>
          <a:p>
            <a:pPr marL="514350" indent="-514350">
              <a:lnSpc>
                <a:spcPct val="100000"/>
              </a:lnSpc>
              <a:buFont typeface="+mj-lt"/>
              <a:buAutoNum type="arabicPeriod"/>
            </a:pPr>
            <a:r>
              <a:rPr lang="en-GB" sz="2400" dirty="0">
                <a:hlinkClick r:id="rId3"/>
              </a:rPr>
              <a:t>Delivering a bad presentation - spot the mistakes</a:t>
            </a:r>
            <a:endParaRPr lang="en-GB" sz="2400" dirty="0"/>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25</a:t>
            </a:fld>
            <a:endParaRPr lang="en-GB" dirty="0"/>
          </a:p>
        </p:txBody>
      </p:sp>
      <p:pic>
        <p:nvPicPr>
          <p:cNvPr id="10" name="Picture 9">
            <a:extLst>
              <a:ext uri="{FF2B5EF4-FFF2-40B4-BE49-F238E27FC236}">
                <a16:creationId xmlns:a16="http://schemas.microsoft.com/office/drawing/2014/main" id="{F261F517-0D00-4F61-552C-1F2ED3A4859A}"/>
              </a:ext>
            </a:extLst>
          </p:cNvPr>
          <p:cNvPicPr>
            <a:picLocks noChangeAspect="1"/>
          </p:cNvPicPr>
          <p:nvPr/>
        </p:nvPicPr>
        <p:blipFill>
          <a:blip r:embed="rId4"/>
          <a:srcRect l="25515" t="16553" r="40294" b="26402"/>
          <a:stretch/>
        </p:blipFill>
        <p:spPr>
          <a:xfrm>
            <a:off x="8265459" y="1535416"/>
            <a:ext cx="2761129" cy="2476110"/>
          </a:xfrm>
          <a:prstGeom prst="rect">
            <a:avLst/>
          </a:prstGeom>
        </p:spPr>
      </p:pic>
      <p:pic>
        <p:nvPicPr>
          <p:cNvPr id="12" name="Picture 11">
            <a:extLst>
              <a:ext uri="{FF2B5EF4-FFF2-40B4-BE49-F238E27FC236}">
                <a16:creationId xmlns:a16="http://schemas.microsoft.com/office/drawing/2014/main" id="{4DFC85EB-CE55-6DE0-3D7A-53E223EBCD95}"/>
              </a:ext>
            </a:extLst>
          </p:cNvPr>
          <p:cNvPicPr>
            <a:picLocks noChangeAspect="1"/>
          </p:cNvPicPr>
          <p:nvPr/>
        </p:nvPicPr>
        <p:blipFill>
          <a:blip r:embed="rId5"/>
          <a:srcRect l="23014" t="50000" r="50736" b="25445"/>
          <a:stretch/>
        </p:blipFill>
        <p:spPr>
          <a:xfrm>
            <a:off x="8045822" y="4203124"/>
            <a:ext cx="3200401" cy="1609165"/>
          </a:xfrm>
          <a:prstGeom prst="rect">
            <a:avLst/>
          </a:prstGeom>
        </p:spPr>
      </p:pic>
    </p:spTree>
    <p:extLst>
      <p:ext uri="{BB962C8B-B14F-4D97-AF65-F5344CB8AC3E}">
        <p14:creationId xmlns:p14="http://schemas.microsoft.com/office/powerpoint/2010/main" val="28637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6"/>
            <a:ext cx="12192000" cy="988742"/>
          </a:xfrm>
          <a:solidFill>
            <a:srgbClr val="002060"/>
          </a:solidFill>
        </p:spPr>
        <p:txBody>
          <a:bodyPr/>
          <a:lstStyle/>
          <a:p>
            <a:r>
              <a:rPr lang="en-GB" dirty="0">
                <a:solidFill>
                  <a:schemeClr val="bg1"/>
                </a:solidFill>
              </a:rPr>
              <a:t>Good technique for delivering a presentation</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p:txBody>
          <a:bodyPr/>
          <a:lstStyle/>
          <a:p>
            <a:pPr marL="0" indent="0">
              <a:lnSpc>
                <a:spcPct val="100000"/>
              </a:lnSpc>
              <a:buNone/>
            </a:pPr>
            <a:r>
              <a:rPr lang="en-GB" sz="3600" dirty="0"/>
              <a:t>When delivering a presentation, what </a:t>
            </a:r>
            <a:r>
              <a:rPr lang="en-GB" sz="3600" b="1" dirty="0">
                <a:solidFill>
                  <a:srgbClr val="92D050"/>
                </a:solidFill>
              </a:rPr>
              <a:t>SHOULD </a:t>
            </a:r>
            <a:r>
              <a:rPr lang="en-GB" sz="3600" dirty="0"/>
              <a:t>you do and what should you </a:t>
            </a:r>
            <a:r>
              <a:rPr lang="en-GB" sz="3600" b="1" dirty="0">
                <a:solidFill>
                  <a:srgbClr val="FF0000"/>
                </a:solidFill>
              </a:rPr>
              <a:t>NOT</a:t>
            </a:r>
            <a:r>
              <a:rPr lang="en-GB" sz="3600" dirty="0"/>
              <a:t> do?</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26</a:t>
            </a:fld>
            <a:endParaRPr lang="en-GB" dirty="0"/>
          </a:p>
        </p:txBody>
      </p:sp>
      <p:pic>
        <p:nvPicPr>
          <p:cNvPr id="1026" name="Picture 2" descr="What Do You Think Words Written By 3D Man | Royalty-Free Vector Stock |  FreeImages">
            <a:extLst>
              <a:ext uri="{FF2B5EF4-FFF2-40B4-BE49-F238E27FC236}">
                <a16:creationId xmlns:a16="http://schemas.microsoft.com/office/drawing/2014/main" id="{43BF2B3B-EB29-67C7-D605-771A6DE90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5892" y="3294808"/>
            <a:ext cx="2822455" cy="212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11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9851D-5E5E-2D5F-73B5-D50545108B15}"/>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39EA5703-D54E-DC29-1C60-4462B03B1BB2}"/>
              </a:ext>
            </a:extLst>
          </p:cNvPr>
          <p:cNvSpPr>
            <a:spLocks noGrp="1"/>
          </p:cNvSpPr>
          <p:nvPr>
            <p:ph idx="1"/>
          </p:nvPr>
        </p:nvSpPr>
        <p:spPr>
          <a:xfrm>
            <a:off x="409429" y="448677"/>
            <a:ext cx="10515600" cy="4351338"/>
          </a:xfrm>
        </p:spPr>
        <p:txBody>
          <a:bodyPr/>
          <a:lstStyle/>
          <a:p>
            <a:pPr marL="0" indent="0">
              <a:buNone/>
            </a:pPr>
            <a:r>
              <a:rPr lang="en-GB" dirty="0"/>
              <a:t>        </a:t>
            </a:r>
            <a:r>
              <a:rPr lang="en-GB" sz="3600" dirty="0"/>
              <a:t>Presentation </a:t>
            </a:r>
            <a:r>
              <a:rPr lang="en-GB" sz="3600" b="1" dirty="0">
                <a:solidFill>
                  <a:srgbClr val="92D050"/>
                </a:solidFill>
              </a:rPr>
              <a:t>does</a:t>
            </a:r>
            <a:endParaRPr lang="en-GB" sz="3600" dirty="0"/>
          </a:p>
          <a:p>
            <a:pPr marL="0" indent="0">
              <a:buNone/>
            </a:pPr>
            <a:endParaRPr lang="en-GB" dirty="0"/>
          </a:p>
        </p:txBody>
      </p:sp>
      <p:sp>
        <p:nvSpPr>
          <p:cNvPr id="4" name="Slide Number Placeholder 3">
            <a:extLst>
              <a:ext uri="{FF2B5EF4-FFF2-40B4-BE49-F238E27FC236}">
                <a16:creationId xmlns:a16="http://schemas.microsoft.com/office/drawing/2014/main" id="{66936490-9BF4-45E9-8715-F240452D6B54}"/>
              </a:ext>
            </a:extLst>
          </p:cNvPr>
          <p:cNvSpPr>
            <a:spLocks noGrp="1"/>
          </p:cNvSpPr>
          <p:nvPr>
            <p:ph type="sldNum" sz="quarter" idx="10"/>
          </p:nvPr>
        </p:nvSpPr>
        <p:spPr/>
        <p:txBody>
          <a:bodyPr/>
          <a:lstStyle/>
          <a:p>
            <a:pPr>
              <a:defRPr/>
            </a:pPr>
            <a:fld id="{73A7EA66-5642-4981-8D08-BD95F5841A6F}" type="slidenum">
              <a:rPr lang="en-GB" smtClean="0"/>
              <a:pPr>
                <a:defRPr/>
              </a:pPr>
              <a:t>27</a:t>
            </a:fld>
            <a:endParaRPr lang="en-GB" dirty="0"/>
          </a:p>
        </p:txBody>
      </p:sp>
      <p:pic>
        <p:nvPicPr>
          <p:cNvPr id="7" name="Picture 6">
            <a:extLst>
              <a:ext uri="{FF2B5EF4-FFF2-40B4-BE49-F238E27FC236}">
                <a16:creationId xmlns:a16="http://schemas.microsoft.com/office/drawing/2014/main" id="{2FB73C6F-5EE4-4EEB-077C-3C009206E7B4}"/>
              </a:ext>
            </a:extLst>
          </p:cNvPr>
          <p:cNvPicPr>
            <a:picLocks noChangeAspect="1"/>
          </p:cNvPicPr>
          <p:nvPr/>
        </p:nvPicPr>
        <p:blipFill>
          <a:blip r:embed="rId2"/>
          <a:srcRect l="22300" t="18180" r="66023" b="63019"/>
          <a:stretch/>
        </p:blipFill>
        <p:spPr>
          <a:xfrm>
            <a:off x="511115" y="682803"/>
            <a:ext cx="654170" cy="566073"/>
          </a:xfrm>
          <a:prstGeom prst="rect">
            <a:avLst/>
          </a:prstGeom>
        </p:spPr>
      </p:pic>
      <p:pic>
        <p:nvPicPr>
          <p:cNvPr id="9" name="Picture 8">
            <a:extLst>
              <a:ext uri="{FF2B5EF4-FFF2-40B4-BE49-F238E27FC236}">
                <a16:creationId xmlns:a16="http://schemas.microsoft.com/office/drawing/2014/main" id="{0F0FFC1B-2080-BE7C-AE3F-2418D030604F}"/>
              </a:ext>
            </a:extLst>
          </p:cNvPr>
          <p:cNvPicPr>
            <a:picLocks noChangeAspect="1"/>
          </p:cNvPicPr>
          <p:nvPr/>
        </p:nvPicPr>
        <p:blipFill>
          <a:blip r:embed="rId3"/>
          <a:srcRect l="20164" t="36668" r="61664" b="37186"/>
          <a:stretch/>
        </p:blipFill>
        <p:spPr>
          <a:xfrm>
            <a:off x="6754882" y="4125927"/>
            <a:ext cx="2805934" cy="2170044"/>
          </a:xfrm>
          <a:prstGeom prst="rect">
            <a:avLst/>
          </a:prstGeom>
        </p:spPr>
      </p:pic>
      <p:pic>
        <p:nvPicPr>
          <p:cNvPr id="11" name="Picture 10">
            <a:extLst>
              <a:ext uri="{FF2B5EF4-FFF2-40B4-BE49-F238E27FC236}">
                <a16:creationId xmlns:a16="http://schemas.microsoft.com/office/drawing/2014/main" id="{096FAE71-CA2B-06E0-47AD-C07A6BE127D9}"/>
              </a:ext>
            </a:extLst>
          </p:cNvPr>
          <p:cNvPicPr>
            <a:picLocks noChangeAspect="1"/>
          </p:cNvPicPr>
          <p:nvPr/>
        </p:nvPicPr>
        <p:blipFill>
          <a:blip r:embed="rId2"/>
          <a:srcRect l="19741" t="63572" r="62255" b="12179"/>
          <a:stretch/>
        </p:blipFill>
        <p:spPr>
          <a:xfrm>
            <a:off x="2569801" y="4125928"/>
            <a:ext cx="2997621" cy="2170044"/>
          </a:xfrm>
          <a:prstGeom prst="rect">
            <a:avLst/>
          </a:prstGeom>
        </p:spPr>
      </p:pic>
      <p:pic>
        <p:nvPicPr>
          <p:cNvPr id="14" name="Picture 13">
            <a:extLst>
              <a:ext uri="{FF2B5EF4-FFF2-40B4-BE49-F238E27FC236}">
                <a16:creationId xmlns:a16="http://schemas.microsoft.com/office/drawing/2014/main" id="{8F9C13D0-9E1F-02B2-7B34-9C7224E9FC73}"/>
              </a:ext>
            </a:extLst>
          </p:cNvPr>
          <p:cNvPicPr>
            <a:picLocks noChangeAspect="1"/>
          </p:cNvPicPr>
          <p:nvPr/>
        </p:nvPicPr>
        <p:blipFill>
          <a:blip r:embed="rId2"/>
          <a:srcRect l="19741" t="41158" r="62255" b="36489"/>
          <a:stretch/>
        </p:blipFill>
        <p:spPr>
          <a:xfrm>
            <a:off x="409429" y="1818050"/>
            <a:ext cx="3171971" cy="2116665"/>
          </a:xfrm>
          <a:prstGeom prst="rect">
            <a:avLst/>
          </a:prstGeom>
        </p:spPr>
      </p:pic>
      <p:pic>
        <p:nvPicPr>
          <p:cNvPr id="15" name="Picture 14">
            <a:extLst>
              <a:ext uri="{FF2B5EF4-FFF2-40B4-BE49-F238E27FC236}">
                <a16:creationId xmlns:a16="http://schemas.microsoft.com/office/drawing/2014/main" id="{F5A862A3-0747-729C-36AC-3D7FA3AC5DE9}"/>
              </a:ext>
            </a:extLst>
          </p:cNvPr>
          <p:cNvPicPr>
            <a:picLocks noChangeAspect="1"/>
          </p:cNvPicPr>
          <p:nvPr/>
        </p:nvPicPr>
        <p:blipFill>
          <a:blip r:embed="rId3"/>
          <a:srcRect l="19033" t="11753" r="61664" b="64183"/>
          <a:stretch/>
        </p:blipFill>
        <p:spPr>
          <a:xfrm>
            <a:off x="4454798" y="1818049"/>
            <a:ext cx="3171970" cy="2125469"/>
          </a:xfrm>
          <a:prstGeom prst="rect">
            <a:avLst/>
          </a:prstGeom>
        </p:spPr>
      </p:pic>
      <p:pic>
        <p:nvPicPr>
          <p:cNvPr id="16" name="Picture 15">
            <a:extLst>
              <a:ext uri="{FF2B5EF4-FFF2-40B4-BE49-F238E27FC236}">
                <a16:creationId xmlns:a16="http://schemas.microsoft.com/office/drawing/2014/main" id="{43C5B2FA-1A18-B5F2-B864-79A1C948E9A1}"/>
              </a:ext>
            </a:extLst>
          </p:cNvPr>
          <p:cNvPicPr>
            <a:picLocks noChangeAspect="1"/>
          </p:cNvPicPr>
          <p:nvPr/>
        </p:nvPicPr>
        <p:blipFill>
          <a:blip r:embed="rId3"/>
          <a:srcRect l="19033" t="63756" r="61664" b="12812"/>
          <a:stretch/>
        </p:blipFill>
        <p:spPr>
          <a:xfrm>
            <a:off x="8363342" y="1818049"/>
            <a:ext cx="3243935" cy="2116666"/>
          </a:xfrm>
          <a:prstGeom prst="rect">
            <a:avLst/>
          </a:prstGeom>
        </p:spPr>
      </p:pic>
      <p:sp>
        <p:nvSpPr>
          <p:cNvPr id="3" name="TextBox 2">
            <a:extLst>
              <a:ext uri="{FF2B5EF4-FFF2-40B4-BE49-F238E27FC236}">
                <a16:creationId xmlns:a16="http://schemas.microsoft.com/office/drawing/2014/main" id="{8E9CE6D7-30D2-D64B-61CE-DB4FBCAB31A5}"/>
              </a:ext>
            </a:extLst>
          </p:cNvPr>
          <p:cNvSpPr txBox="1"/>
          <p:nvPr/>
        </p:nvSpPr>
        <p:spPr>
          <a:xfrm>
            <a:off x="9965803" y="4905402"/>
            <a:ext cx="1913679" cy="738664"/>
          </a:xfrm>
          <a:prstGeom prst="rect">
            <a:avLst/>
          </a:prstGeom>
          <a:noFill/>
        </p:spPr>
        <p:txBody>
          <a:bodyPr wrap="square" rtlCol="0">
            <a:spAutoFit/>
          </a:bodyPr>
          <a:lstStyle/>
          <a:p>
            <a:r>
              <a:rPr lang="en-GB" sz="1400" b="1" dirty="0">
                <a:latin typeface="Aptos" panose="020B0004020202020204" pitchFamily="34" charset="0"/>
              </a:rPr>
              <a:t>SOURCE: </a:t>
            </a:r>
          </a:p>
          <a:p>
            <a:r>
              <a:rPr lang="en-GB" sz="1400" b="1" dirty="0">
                <a:latin typeface="Aptos" panose="020B0004020202020204" pitchFamily="34" charset="0"/>
              </a:rPr>
              <a:t>Option Technologies (2025)</a:t>
            </a:r>
          </a:p>
        </p:txBody>
      </p:sp>
    </p:spTree>
    <p:extLst>
      <p:ext uri="{BB962C8B-B14F-4D97-AF65-F5344CB8AC3E}">
        <p14:creationId xmlns:p14="http://schemas.microsoft.com/office/powerpoint/2010/main" val="369283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fltVal val="0"/>
                                          </p:val>
                                        </p:tav>
                                        <p:tav tm="100000">
                                          <p:val>
                                            <p:strVal val="#ppt_h"/>
                                          </p:val>
                                        </p:tav>
                                      </p:tavLst>
                                    </p:anim>
                                    <p:anim calcmode="lin" valueType="num">
                                      <p:cBhvr>
                                        <p:cTn id="17" dur="1000" fill="hold"/>
                                        <p:tgtEl>
                                          <p:spTgt spid="11"/>
                                        </p:tgtEl>
                                        <p:attrNameLst>
                                          <p:attrName>style.rotation</p:attrName>
                                        </p:attrNameLst>
                                      </p:cBhvr>
                                      <p:tavLst>
                                        <p:tav tm="0">
                                          <p:val>
                                            <p:fltVal val="90"/>
                                          </p:val>
                                        </p:tav>
                                        <p:tav tm="100000">
                                          <p:val>
                                            <p:fltVal val="0"/>
                                          </p:val>
                                        </p:tav>
                                      </p:tavLst>
                                    </p:anim>
                                    <p:animEffect transition="in" filter="fade">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fltVal val="0"/>
                                          </p:val>
                                        </p:tav>
                                        <p:tav tm="100000">
                                          <p:val>
                                            <p:strVal val="#ppt_w"/>
                                          </p:val>
                                        </p:tav>
                                      </p:tavLst>
                                    </p:anim>
                                    <p:anim calcmode="lin" valueType="num">
                                      <p:cBhvr>
                                        <p:cTn id="24" dur="1000" fill="hold"/>
                                        <p:tgtEl>
                                          <p:spTgt spid="15"/>
                                        </p:tgtEl>
                                        <p:attrNameLst>
                                          <p:attrName>ppt_h</p:attrName>
                                        </p:attrNameLst>
                                      </p:cBhvr>
                                      <p:tavLst>
                                        <p:tav tm="0">
                                          <p:val>
                                            <p:fltVal val="0"/>
                                          </p:val>
                                        </p:tav>
                                        <p:tav tm="100000">
                                          <p:val>
                                            <p:strVal val="#ppt_h"/>
                                          </p:val>
                                        </p:tav>
                                      </p:tavLst>
                                    </p:anim>
                                    <p:anim calcmode="lin" valueType="num">
                                      <p:cBhvr>
                                        <p:cTn id="25" dur="1000" fill="hold"/>
                                        <p:tgtEl>
                                          <p:spTgt spid="15"/>
                                        </p:tgtEl>
                                        <p:attrNameLst>
                                          <p:attrName>style.rotation</p:attrName>
                                        </p:attrNameLst>
                                      </p:cBhvr>
                                      <p:tavLst>
                                        <p:tav tm="0">
                                          <p:val>
                                            <p:fltVal val="90"/>
                                          </p:val>
                                        </p:tav>
                                        <p:tav tm="100000">
                                          <p:val>
                                            <p:fltVal val="0"/>
                                          </p:val>
                                        </p:tav>
                                      </p:tavLst>
                                    </p:anim>
                                    <p:animEffect transition="in" filter="fade">
                                      <p:cBhvr>
                                        <p:cTn id="26" dur="1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1000" fill="hold"/>
                                        <p:tgtEl>
                                          <p:spTgt spid="16"/>
                                        </p:tgtEl>
                                        <p:attrNameLst>
                                          <p:attrName>ppt_w</p:attrName>
                                        </p:attrNameLst>
                                      </p:cBhvr>
                                      <p:tavLst>
                                        <p:tav tm="0">
                                          <p:val>
                                            <p:fltVal val="0"/>
                                          </p:val>
                                        </p:tav>
                                        <p:tav tm="100000">
                                          <p:val>
                                            <p:strVal val="#ppt_w"/>
                                          </p:val>
                                        </p:tav>
                                      </p:tavLst>
                                    </p:anim>
                                    <p:anim calcmode="lin" valueType="num">
                                      <p:cBhvr>
                                        <p:cTn id="40" dur="1000" fill="hold"/>
                                        <p:tgtEl>
                                          <p:spTgt spid="16"/>
                                        </p:tgtEl>
                                        <p:attrNameLst>
                                          <p:attrName>ppt_h</p:attrName>
                                        </p:attrNameLst>
                                      </p:cBhvr>
                                      <p:tavLst>
                                        <p:tav tm="0">
                                          <p:val>
                                            <p:fltVal val="0"/>
                                          </p:val>
                                        </p:tav>
                                        <p:tav tm="100000">
                                          <p:val>
                                            <p:strVal val="#ppt_h"/>
                                          </p:val>
                                        </p:tav>
                                      </p:tavLst>
                                    </p:anim>
                                    <p:anim calcmode="lin" valueType="num">
                                      <p:cBhvr>
                                        <p:cTn id="41" dur="1000" fill="hold"/>
                                        <p:tgtEl>
                                          <p:spTgt spid="16"/>
                                        </p:tgtEl>
                                        <p:attrNameLst>
                                          <p:attrName>style.rotation</p:attrName>
                                        </p:attrNameLst>
                                      </p:cBhvr>
                                      <p:tavLst>
                                        <p:tav tm="0">
                                          <p:val>
                                            <p:fltVal val="90"/>
                                          </p:val>
                                        </p:tav>
                                        <p:tav tm="100000">
                                          <p:val>
                                            <p:fltVal val="0"/>
                                          </p:val>
                                        </p:tav>
                                      </p:tavLst>
                                    </p:anim>
                                    <p:animEffect transition="in" filter="fade">
                                      <p:cBhvr>
                                        <p:cTn id="4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1209628" y="441730"/>
            <a:ext cx="4486605" cy="4351338"/>
          </a:xfrm>
        </p:spPr>
        <p:txBody>
          <a:bodyPr/>
          <a:lstStyle/>
          <a:p>
            <a:pPr marL="0" indent="0">
              <a:buNone/>
            </a:pPr>
            <a:r>
              <a:rPr lang="en-GB" sz="3600" dirty="0"/>
              <a:t>Presentation </a:t>
            </a:r>
            <a:r>
              <a:rPr lang="en-GB" sz="3600" b="1" dirty="0">
                <a:solidFill>
                  <a:srgbClr val="FF0000"/>
                </a:solidFill>
              </a:rPr>
              <a:t>don’ts</a:t>
            </a:r>
            <a:endParaRPr lang="en-GB" sz="3600" dirty="0"/>
          </a:p>
          <a:p>
            <a:pPr marL="0" indent="0">
              <a:buNone/>
            </a:pPr>
            <a:endParaRPr lang="en-GB" dirty="0"/>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28</a:t>
            </a:fld>
            <a:endParaRPr lang="en-GB" dirty="0"/>
          </a:p>
        </p:txBody>
      </p:sp>
      <p:sp>
        <p:nvSpPr>
          <p:cNvPr id="2" name="TextBox 1">
            <a:extLst>
              <a:ext uri="{FF2B5EF4-FFF2-40B4-BE49-F238E27FC236}">
                <a16:creationId xmlns:a16="http://schemas.microsoft.com/office/drawing/2014/main" id="{DE735884-2C7D-3043-C9D6-CD45B35F9E9C}"/>
              </a:ext>
            </a:extLst>
          </p:cNvPr>
          <p:cNvSpPr txBox="1"/>
          <p:nvPr/>
        </p:nvSpPr>
        <p:spPr>
          <a:xfrm>
            <a:off x="9965803" y="4905402"/>
            <a:ext cx="1913679" cy="738664"/>
          </a:xfrm>
          <a:prstGeom prst="rect">
            <a:avLst/>
          </a:prstGeom>
          <a:noFill/>
        </p:spPr>
        <p:txBody>
          <a:bodyPr wrap="square" rtlCol="0">
            <a:spAutoFit/>
          </a:bodyPr>
          <a:lstStyle/>
          <a:p>
            <a:r>
              <a:rPr lang="en-GB" sz="1400" b="1" dirty="0">
                <a:latin typeface="Aptos" panose="020B0004020202020204" pitchFamily="34" charset="0"/>
              </a:rPr>
              <a:t>SOURCE: </a:t>
            </a:r>
          </a:p>
          <a:p>
            <a:r>
              <a:rPr lang="en-GB" sz="1400" b="1" dirty="0">
                <a:latin typeface="Aptos" panose="020B0004020202020204" pitchFamily="34" charset="0"/>
              </a:rPr>
              <a:t>Option Technologies (2025)</a:t>
            </a:r>
          </a:p>
        </p:txBody>
      </p:sp>
      <p:pic>
        <p:nvPicPr>
          <p:cNvPr id="3" name="Picture 2">
            <a:extLst>
              <a:ext uri="{FF2B5EF4-FFF2-40B4-BE49-F238E27FC236}">
                <a16:creationId xmlns:a16="http://schemas.microsoft.com/office/drawing/2014/main" id="{7B806181-6BAB-61C0-736E-41C7C982513B}"/>
              </a:ext>
            </a:extLst>
          </p:cNvPr>
          <p:cNvPicPr>
            <a:picLocks noChangeAspect="1"/>
          </p:cNvPicPr>
          <p:nvPr/>
        </p:nvPicPr>
        <p:blipFill>
          <a:blip r:embed="rId2"/>
          <a:srcRect l="45251" t="18180" r="45209" b="63943"/>
          <a:stretch/>
        </p:blipFill>
        <p:spPr>
          <a:xfrm>
            <a:off x="541210" y="621988"/>
            <a:ext cx="627833" cy="632428"/>
          </a:xfrm>
          <a:prstGeom prst="rect">
            <a:avLst/>
          </a:prstGeom>
        </p:spPr>
      </p:pic>
      <p:pic>
        <p:nvPicPr>
          <p:cNvPr id="7" name="Picture 6">
            <a:extLst>
              <a:ext uri="{FF2B5EF4-FFF2-40B4-BE49-F238E27FC236}">
                <a16:creationId xmlns:a16="http://schemas.microsoft.com/office/drawing/2014/main" id="{EDB743A5-8F21-B080-693C-5D12B15FD47E}"/>
              </a:ext>
            </a:extLst>
          </p:cNvPr>
          <p:cNvPicPr>
            <a:picLocks noChangeAspect="1"/>
          </p:cNvPicPr>
          <p:nvPr/>
        </p:nvPicPr>
        <p:blipFill>
          <a:blip r:embed="rId3"/>
          <a:srcRect l="40525" t="11752" r="40990" b="64164"/>
          <a:stretch/>
        </p:blipFill>
        <p:spPr>
          <a:xfrm>
            <a:off x="4493959" y="1759611"/>
            <a:ext cx="3082965" cy="2158971"/>
          </a:xfrm>
          <a:prstGeom prst="rect">
            <a:avLst/>
          </a:prstGeom>
        </p:spPr>
      </p:pic>
      <p:pic>
        <p:nvPicPr>
          <p:cNvPr id="8" name="Picture 7">
            <a:extLst>
              <a:ext uri="{FF2B5EF4-FFF2-40B4-BE49-F238E27FC236}">
                <a16:creationId xmlns:a16="http://schemas.microsoft.com/office/drawing/2014/main" id="{ED32D39A-130D-5A98-08A5-D5342F43BFA7}"/>
              </a:ext>
            </a:extLst>
          </p:cNvPr>
          <p:cNvPicPr>
            <a:picLocks noChangeAspect="1"/>
          </p:cNvPicPr>
          <p:nvPr/>
        </p:nvPicPr>
        <p:blipFill>
          <a:blip r:embed="rId2"/>
          <a:srcRect l="40803" t="41456" r="41344" b="36326"/>
          <a:stretch/>
        </p:blipFill>
        <p:spPr>
          <a:xfrm>
            <a:off x="541210" y="1759611"/>
            <a:ext cx="3227526" cy="2158971"/>
          </a:xfrm>
          <a:prstGeom prst="rect">
            <a:avLst/>
          </a:prstGeom>
        </p:spPr>
      </p:pic>
      <p:pic>
        <p:nvPicPr>
          <p:cNvPr id="9" name="Picture 8">
            <a:extLst>
              <a:ext uri="{FF2B5EF4-FFF2-40B4-BE49-F238E27FC236}">
                <a16:creationId xmlns:a16="http://schemas.microsoft.com/office/drawing/2014/main" id="{9265EEE0-BE84-B704-CAFD-715305650848}"/>
              </a:ext>
            </a:extLst>
          </p:cNvPr>
          <p:cNvPicPr>
            <a:picLocks noChangeAspect="1"/>
          </p:cNvPicPr>
          <p:nvPr/>
        </p:nvPicPr>
        <p:blipFill>
          <a:blip r:embed="rId2"/>
          <a:srcRect l="40803" t="63458" r="41344" b="10706"/>
          <a:stretch/>
        </p:blipFill>
        <p:spPr>
          <a:xfrm>
            <a:off x="2707208" y="4087529"/>
            <a:ext cx="2775412" cy="2158971"/>
          </a:xfrm>
          <a:prstGeom prst="rect">
            <a:avLst/>
          </a:prstGeom>
        </p:spPr>
      </p:pic>
      <p:pic>
        <p:nvPicPr>
          <p:cNvPr id="10" name="Picture 9">
            <a:extLst>
              <a:ext uri="{FF2B5EF4-FFF2-40B4-BE49-F238E27FC236}">
                <a16:creationId xmlns:a16="http://schemas.microsoft.com/office/drawing/2014/main" id="{F894A90B-1D0E-207D-BE92-0DCF799C5A15}"/>
              </a:ext>
            </a:extLst>
          </p:cNvPr>
          <p:cNvPicPr>
            <a:picLocks noChangeAspect="1"/>
          </p:cNvPicPr>
          <p:nvPr/>
        </p:nvPicPr>
        <p:blipFill>
          <a:blip r:embed="rId3"/>
          <a:srcRect l="40525" t="36459" r="40990" b="37108"/>
          <a:stretch/>
        </p:blipFill>
        <p:spPr>
          <a:xfrm>
            <a:off x="6709382" y="4087528"/>
            <a:ext cx="2808862" cy="2158969"/>
          </a:xfrm>
          <a:prstGeom prst="rect">
            <a:avLst/>
          </a:prstGeom>
        </p:spPr>
      </p:pic>
      <p:pic>
        <p:nvPicPr>
          <p:cNvPr id="11" name="Picture 10">
            <a:extLst>
              <a:ext uri="{FF2B5EF4-FFF2-40B4-BE49-F238E27FC236}">
                <a16:creationId xmlns:a16="http://schemas.microsoft.com/office/drawing/2014/main" id="{B94B9DE9-8A8F-B472-F305-D3898DA0FA2D}"/>
              </a:ext>
            </a:extLst>
          </p:cNvPr>
          <p:cNvPicPr>
            <a:picLocks noChangeAspect="1"/>
          </p:cNvPicPr>
          <p:nvPr/>
        </p:nvPicPr>
        <p:blipFill>
          <a:blip r:embed="rId3"/>
          <a:srcRect l="40525" t="63105" r="40990" b="14677"/>
          <a:stretch/>
        </p:blipFill>
        <p:spPr>
          <a:xfrm>
            <a:off x="8302147" y="1759610"/>
            <a:ext cx="3341872" cy="2158970"/>
          </a:xfrm>
          <a:prstGeom prst="rect">
            <a:avLst/>
          </a:prstGeom>
        </p:spPr>
      </p:pic>
    </p:spTree>
    <p:extLst>
      <p:ext uri="{BB962C8B-B14F-4D97-AF65-F5344CB8AC3E}">
        <p14:creationId xmlns:p14="http://schemas.microsoft.com/office/powerpoint/2010/main" val="387237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5"/>
            <a:ext cx="12192000" cy="1058191"/>
          </a:xfrm>
          <a:solidFill>
            <a:srgbClr val="002060"/>
          </a:solidFill>
        </p:spPr>
        <p:txBody>
          <a:bodyPr/>
          <a:lstStyle/>
          <a:p>
            <a:r>
              <a:rPr lang="en-GB" dirty="0">
                <a:solidFill>
                  <a:schemeClr val="bg1"/>
                </a:solidFill>
              </a:rPr>
              <a:t>Oral communication Tips</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703730" y="1660921"/>
            <a:ext cx="10515600" cy="4351338"/>
          </a:xfrm>
        </p:spPr>
        <p:txBody>
          <a:bodyPr/>
          <a:lstStyle/>
          <a:p>
            <a:pPr>
              <a:lnSpc>
                <a:spcPct val="100000"/>
              </a:lnSpc>
            </a:pPr>
            <a:r>
              <a:rPr lang="en-GB" sz="3200" dirty="0"/>
              <a:t>Your voice has qualities that cannot be communicated in written form, and you use these to your advantage when presenting.</a:t>
            </a:r>
          </a:p>
          <a:p>
            <a:pPr>
              <a:lnSpc>
                <a:spcPct val="100000"/>
              </a:lnSpc>
            </a:pPr>
            <a:endParaRPr lang="en-GB" sz="900" dirty="0"/>
          </a:p>
          <a:p>
            <a:pPr>
              <a:lnSpc>
                <a:spcPct val="100000"/>
              </a:lnSpc>
            </a:pPr>
            <a:r>
              <a:rPr lang="en-GB" sz="3200" dirty="0"/>
              <a:t>Your voice quality, volume, and pitch affects your listener’s engagement and understanding.</a:t>
            </a:r>
          </a:p>
          <a:p>
            <a:pPr marL="0" indent="0">
              <a:lnSpc>
                <a:spcPct val="100000"/>
              </a:lnSpc>
              <a:buNone/>
            </a:pPr>
            <a:endParaRPr lang="en-GB" sz="1600" dirty="0"/>
          </a:p>
          <a:p>
            <a:pPr marL="0" indent="0">
              <a:lnSpc>
                <a:spcPct val="100000"/>
              </a:lnSpc>
              <a:buNone/>
            </a:pPr>
            <a:r>
              <a:rPr lang="en-GB" dirty="0"/>
              <a:t>(Bonkers and </a:t>
            </a:r>
            <a:r>
              <a:rPr lang="en-GB" dirty="0">
                <a:latin typeface="Aptos" panose="020B0004020202020204" pitchFamily="34" charset="0"/>
              </a:rPr>
              <a:t>Macartney, 2020, p.134)</a:t>
            </a:r>
            <a:endParaRPr lang="en-GB" dirty="0"/>
          </a:p>
          <a:p>
            <a:pPr>
              <a:lnSpc>
                <a:spcPct val="100000"/>
              </a:lnSpc>
            </a:pPr>
            <a:endParaRPr lang="en-GB" dirty="0"/>
          </a:p>
          <a:p>
            <a:pPr marL="0" indent="0">
              <a:buNone/>
            </a:pPr>
            <a:endParaRPr lang="en-GB" sz="2800" dirty="0">
              <a:latin typeface="Aptos" panose="020B0004020202020204" pitchFamily="34" charset="0"/>
            </a:endParaRPr>
          </a:p>
          <a:p>
            <a:pPr marL="0" indent="0">
              <a:buNone/>
            </a:pPr>
            <a:endParaRPr lang="en-GB" dirty="0"/>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29</a:t>
            </a:fld>
            <a:endParaRPr lang="en-GB" dirty="0"/>
          </a:p>
        </p:txBody>
      </p:sp>
    </p:spTree>
    <p:extLst>
      <p:ext uri="{BB962C8B-B14F-4D97-AF65-F5344CB8AC3E}">
        <p14:creationId xmlns:p14="http://schemas.microsoft.com/office/powerpoint/2010/main" val="2391518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01F30-280D-F9BA-208C-406D40AE7D3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CCDF22F-5990-9CA1-3DF5-0A7A9112EEB5}"/>
              </a:ext>
            </a:extLst>
          </p:cNvPr>
          <p:cNvSpPr>
            <a:spLocks noGrp="1"/>
          </p:cNvSpPr>
          <p:nvPr>
            <p:ph type="ctrTitle"/>
          </p:nvPr>
        </p:nvSpPr>
        <p:spPr/>
        <p:txBody>
          <a:bodyPr/>
          <a:lstStyle/>
          <a:p>
            <a:r>
              <a:rPr lang="en-GB" dirty="0"/>
              <a:t>Science Communication Principles</a:t>
            </a:r>
          </a:p>
        </p:txBody>
      </p:sp>
      <p:sp>
        <p:nvSpPr>
          <p:cNvPr id="4" name="Slide Number Placeholder 3">
            <a:extLst>
              <a:ext uri="{FF2B5EF4-FFF2-40B4-BE49-F238E27FC236}">
                <a16:creationId xmlns:a16="http://schemas.microsoft.com/office/drawing/2014/main" id="{49818825-DC7F-09CD-9658-687B08D29F5F}"/>
              </a:ext>
            </a:extLst>
          </p:cNvPr>
          <p:cNvSpPr>
            <a:spLocks noGrp="1"/>
          </p:cNvSpPr>
          <p:nvPr>
            <p:ph type="sldNum" sz="quarter" idx="10"/>
          </p:nvPr>
        </p:nvSpPr>
        <p:spPr/>
        <p:txBody>
          <a:bodyPr/>
          <a:lstStyle/>
          <a:p>
            <a:pPr>
              <a:defRPr/>
            </a:pPr>
            <a:fld id="{73A7EA66-5642-4981-8D08-BD95F5841A6F}" type="slidenum">
              <a:rPr lang="en-GB" smtClean="0"/>
              <a:pPr>
                <a:defRPr/>
              </a:pPr>
              <a:t>3</a:t>
            </a:fld>
            <a:endParaRPr lang="en-GB" dirty="0"/>
          </a:p>
        </p:txBody>
      </p:sp>
    </p:spTree>
    <p:extLst>
      <p:ext uri="{BB962C8B-B14F-4D97-AF65-F5344CB8AC3E}">
        <p14:creationId xmlns:p14="http://schemas.microsoft.com/office/powerpoint/2010/main" val="269582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1696951" y="6132539"/>
            <a:ext cx="4000558" cy="414261"/>
          </a:xfrm>
        </p:spPr>
        <p:txBody>
          <a:bodyPr/>
          <a:lstStyle/>
          <a:p>
            <a:pPr marL="0" indent="0">
              <a:lnSpc>
                <a:spcPct val="100000"/>
              </a:lnSpc>
              <a:buNone/>
            </a:pPr>
            <a:r>
              <a:rPr lang="en-GB" sz="1800" dirty="0"/>
              <a:t>(Bonkers and </a:t>
            </a:r>
            <a:r>
              <a:rPr lang="en-GB" sz="1800" dirty="0">
                <a:latin typeface="Aptos" panose="020B0004020202020204" pitchFamily="34" charset="0"/>
              </a:rPr>
              <a:t>Macartney, 2020, p.134)</a:t>
            </a:r>
            <a:endParaRPr lang="en-GB" sz="1800" dirty="0"/>
          </a:p>
          <a:p>
            <a:pPr marL="0" indent="0">
              <a:buNone/>
            </a:pPr>
            <a:endParaRPr lang="en-GB" sz="2800" dirty="0">
              <a:latin typeface="Aptos" panose="020B0004020202020204" pitchFamily="34" charset="0"/>
            </a:endParaRPr>
          </a:p>
          <a:p>
            <a:pPr marL="0" indent="0">
              <a:buNone/>
            </a:pPr>
            <a:endParaRPr lang="en-GB" dirty="0"/>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30</a:t>
            </a:fld>
            <a:endParaRPr lang="en-GB" dirty="0"/>
          </a:p>
        </p:txBody>
      </p:sp>
      <p:graphicFrame>
        <p:nvGraphicFramePr>
          <p:cNvPr id="2" name="Table 1">
            <a:extLst>
              <a:ext uri="{FF2B5EF4-FFF2-40B4-BE49-F238E27FC236}">
                <a16:creationId xmlns:a16="http://schemas.microsoft.com/office/drawing/2014/main" id="{CE8457DF-0C3C-94B4-4556-065B6476DDC3}"/>
              </a:ext>
            </a:extLst>
          </p:cNvPr>
          <p:cNvGraphicFramePr>
            <a:graphicFrameLocks noGrp="1"/>
          </p:cNvGraphicFramePr>
          <p:nvPr>
            <p:extLst>
              <p:ext uri="{D42A27DB-BD31-4B8C-83A1-F6EECF244321}">
                <p14:modId xmlns:p14="http://schemas.microsoft.com/office/powerpoint/2010/main" val="748438281"/>
              </p:ext>
            </p:extLst>
          </p:nvPr>
        </p:nvGraphicFramePr>
        <p:xfrm>
          <a:off x="1458108" y="1627945"/>
          <a:ext cx="8478802" cy="4413740"/>
        </p:xfrm>
        <a:graphic>
          <a:graphicData uri="http://schemas.openxmlformats.org/drawingml/2006/table">
            <a:tbl>
              <a:tblPr firstRow="1" bandRow="1">
                <a:tableStyleId>{5C22544A-7EE6-4342-B048-85BDC9FD1C3A}</a:tableStyleId>
              </a:tblPr>
              <a:tblGrid>
                <a:gridCol w="4239401">
                  <a:extLst>
                    <a:ext uri="{9D8B030D-6E8A-4147-A177-3AD203B41FA5}">
                      <a16:colId xmlns:a16="http://schemas.microsoft.com/office/drawing/2014/main" val="1949100022"/>
                    </a:ext>
                  </a:extLst>
                </a:gridCol>
                <a:gridCol w="4239401">
                  <a:extLst>
                    <a:ext uri="{9D8B030D-6E8A-4147-A177-3AD203B41FA5}">
                      <a16:colId xmlns:a16="http://schemas.microsoft.com/office/drawing/2014/main" val="4193352645"/>
                    </a:ext>
                  </a:extLst>
                </a:gridCol>
              </a:tblGrid>
              <a:tr h="441374">
                <a:tc>
                  <a:txBody>
                    <a:bodyPr/>
                    <a:lstStyle/>
                    <a:p>
                      <a:pPr algn="ctr"/>
                      <a:endParaRPr lang="en-GB" sz="2000" dirty="0">
                        <a:latin typeface="Aptos" panose="020B0004020202020204" pitchFamily="34" charset="0"/>
                      </a:endParaRPr>
                    </a:p>
                  </a:txBody>
                  <a:tcPr>
                    <a:solidFill>
                      <a:schemeClr val="accent1">
                        <a:lumMod val="75000"/>
                      </a:schemeClr>
                    </a:solidFill>
                  </a:tcPr>
                </a:tc>
                <a:tc>
                  <a:txBody>
                    <a:bodyPr/>
                    <a:lstStyle/>
                    <a:p>
                      <a:pPr algn="ctr"/>
                      <a:endParaRPr lang="en-GB" sz="2000" dirty="0">
                        <a:latin typeface="Aptos" panose="020B0004020202020204" pitchFamily="34" charset="0"/>
                      </a:endParaRPr>
                    </a:p>
                  </a:txBody>
                  <a:tcPr>
                    <a:solidFill>
                      <a:schemeClr val="accent1">
                        <a:lumMod val="75000"/>
                      </a:schemeClr>
                    </a:solidFill>
                  </a:tcPr>
                </a:tc>
                <a:extLst>
                  <a:ext uri="{0D108BD9-81ED-4DB2-BD59-A6C34878D82A}">
                    <a16:rowId xmlns:a16="http://schemas.microsoft.com/office/drawing/2014/main" val="3252949495"/>
                  </a:ext>
                </a:extLst>
              </a:tr>
              <a:tr h="441374">
                <a:tc>
                  <a:txBody>
                    <a:bodyPr/>
                    <a:lstStyle/>
                    <a:p>
                      <a:pPr algn="ctr"/>
                      <a:endParaRPr lang="en-GB" sz="2000" dirty="0">
                        <a:latin typeface="Aptos" panose="020B0004020202020204" pitchFamily="34" charset="0"/>
                      </a:endParaRPr>
                    </a:p>
                  </a:txBody>
                  <a:tcPr/>
                </a:tc>
                <a:tc>
                  <a:txBody>
                    <a:bodyPr/>
                    <a:lstStyle/>
                    <a:p>
                      <a:pPr algn="ctr"/>
                      <a:endParaRPr lang="en-GB" sz="2000" dirty="0">
                        <a:latin typeface="Aptos" panose="020B0004020202020204" pitchFamily="34" charset="0"/>
                      </a:endParaRPr>
                    </a:p>
                  </a:txBody>
                  <a:tcPr/>
                </a:tc>
                <a:extLst>
                  <a:ext uri="{0D108BD9-81ED-4DB2-BD59-A6C34878D82A}">
                    <a16:rowId xmlns:a16="http://schemas.microsoft.com/office/drawing/2014/main" val="3394974416"/>
                  </a:ext>
                </a:extLst>
              </a:tr>
              <a:tr h="441374">
                <a:tc>
                  <a:txBody>
                    <a:bodyPr/>
                    <a:lstStyle/>
                    <a:p>
                      <a:pPr algn="ctr"/>
                      <a:endParaRPr lang="en-GB" sz="2000" dirty="0">
                        <a:latin typeface="Aptos" panose="020B0004020202020204" pitchFamily="34" charset="0"/>
                      </a:endParaRPr>
                    </a:p>
                  </a:txBody>
                  <a:tcPr/>
                </a:tc>
                <a:tc>
                  <a:txBody>
                    <a:bodyPr/>
                    <a:lstStyle/>
                    <a:p>
                      <a:pPr algn="ctr"/>
                      <a:endParaRPr lang="en-GB" sz="2000" dirty="0">
                        <a:latin typeface="Aptos" panose="020B0004020202020204" pitchFamily="34" charset="0"/>
                      </a:endParaRPr>
                    </a:p>
                  </a:txBody>
                  <a:tcPr/>
                </a:tc>
                <a:extLst>
                  <a:ext uri="{0D108BD9-81ED-4DB2-BD59-A6C34878D82A}">
                    <a16:rowId xmlns:a16="http://schemas.microsoft.com/office/drawing/2014/main" val="1811280164"/>
                  </a:ext>
                </a:extLst>
              </a:tr>
              <a:tr h="441374">
                <a:tc>
                  <a:txBody>
                    <a:bodyPr/>
                    <a:lstStyle/>
                    <a:p>
                      <a:pPr algn="ctr"/>
                      <a:endParaRPr lang="en-GB" sz="2000" dirty="0">
                        <a:latin typeface="Aptos" panose="020B0004020202020204" pitchFamily="34" charset="0"/>
                      </a:endParaRPr>
                    </a:p>
                  </a:txBody>
                  <a:tcPr/>
                </a:tc>
                <a:tc>
                  <a:txBody>
                    <a:bodyPr/>
                    <a:lstStyle/>
                    <a:p>
                      <a:pPr algn="ctr"/>
                      <a:endParaRPr lang="en-GB" sz="2000" dirty="0">
                        <a:latin typeface="Aptos" panose="020B0004020202020204" pitchFamily="34" charset="0"/>
                      </a:endParaRPr>
                    </a:p>
                  </a:txBody>
                  <a:tcPr/>
                </a:tc>
                <a:extLst>
                  <a:ext uri="{0D108BD9-81ED-4DB2-BD59-A6C34878D82A}">
                    <a16:rowId xmlns:a16="http://schemas.microsoft.com/office/drawing/2014/main" val="3693426714"/>
                  </a:ext>
                </a:extLst>
              </a:tr>
              <a:tr h="441374">
                <a:tc>
                  <a:txBody>
                    <a:bodyPr/>
                    <a:lstStyle/>
                    <a:p>
                      <a:pPr algn="ctr"/>
                      <a:endParaRPr lang="en-GB" sz="2000" b="1" dirty="0">
                        <a:solidFill>
                          <a:schemeClr val="bg1"/>
                        </a:solidFill>
                        <a:latin typeface="Aptos" panose="020B0004020202020204" pitchFamily="34" charset="0"/>
                      </a:endParaRPr>
                    </a:p>
                  </a:txBody>
                  <a:tcPr>
                    <a:solidFill>
                      <a:schemeClr val="accent1">
                        <a:lumMod val="75000"/>
                      </a:schemeClr>
                    </a:solidFill>
                  </a:tcPr>
                </a:tc>
                <a:tc>
                  <a:txBody>
                    <a:bodyPr/>
                    <a:lstStyle/>
                    <a:p>
                      <a:pPr algn="ctr"/>
                      <a:endParaRPr lang="en-GB" sz="2000" b="1" dirty="0">
                        <a:solidFill>
                          <a:schemeClr val="bg1"/>
                        </a:solidFill>
                        <a:latin typeface="Aptos" panose="020B0004020202020204" pitchFamily="34" charset="0"/>
                      </a:endParaRPr>
                    </a:p>
                  </a:txBody>
                  <a:tcPr>
                    <a:solidFill>
                      <a:schemeClr val="accent1">
                        <a:lumMod val="75000"/>
                      </a:schemeClr>
                    </a:solidFill>
                  </a:tcPr>
                </a:tc>
                <a:extLst>
                  <a:ext uri="{0D108BD9-81ED-4DB2-BD59-A6C34878D82A}">
                    <a16:rowId xmlns:a16="http://schemas.microsoft.com/office/drawing/2014/main" val="1785637600"/>
                  </a:ext>
                </a:extLst>
              </a:tr>
              <a:tr h="441374">
                <a:tc>
                  <a:txBody>
                    <a:bodyPr/>
                    <a:lstStyle/>
                    <a:p>
                      <a:pPr algn="ctr"/>
                      <a:endParaRPr lang="en-GB" sz="2000" dirty="0">
                        <a:latin typeface="Aptos" panose="020B0004020202020204" pitchFamily="34" charset="0"/>
                      </a:endParaRPr>
                    </a:p>
                  </a:txBody>
                  <a:tcPr/>
                </a:tc>
                <a:tc>
                  <a:txBody>
                    <a:bodyPr/>
                    <a:lstStyle/>
                    <a:p>
                      <a:pPr algn="ctr"/>
                      <a:endParaRPr lang="en-GB" sz="2000" dirty="0">
                        <a:latin typeface="Aptos" panose="020B0004020202020204" pitchFamily="34" charset="0"/>
                      </a:endParaRPr>
                    </a:p>
                  </a:txBody>
                  <a:tcPr/>
                </a:tc>
                <a:extLst>
                  <a:ext uri="{0D108BD9-81ED-4DB2-BD59-A6C34878D82A}">
                    <a16:rowId xmlns:a16="http://schemas.microsoft.com/office/drawing/2014/main" val="1055663701"/>
                  </a:ext>
                </a:extLst>
              </a:tr>
              <a:tr h="441374">
                <a:tc>
                  <a:txBody>
                    <a:bodyPr/>
                    <a:lstStyle/>
                    <a:p>
                      <a:pPr algn="ctr"/>
                      <a:endParaRPr lang="en-GB" sz="2000" dirty="0">
                        <a:latin typeface="Aptos" panose="020B0004020202020204" pitchFamily="34" charset="0"/>
                      </a:endParaRPr>
                    </a:p>
                  </a:txBody>
                  <a:tcPr/>
                </a:tc>
                <a:tc>
                  <a:txBody>
                    <a:bodyPr/>
                    <a:lstStyle/>
                    <a:p>
                      <a:pPr algn="ctr"/>
                      <a:endParaRPr lang="en-GB" sz="2000" dirty="0">
                        <a:latin typeface="Aptos" panose="020B0004020202020204" pitchFamily="34" charset="0"/>
                      </a:endParaRPr>
                    </a:p>
                  </a:txBody>
                  <a:tcPr/>
                </a:tc>
                <a:extLst>
                  <a:ext uri="{0D108BD9-81ED-4DB2-BD59-A6C34878D82A}">
                    <a16:rowId xmlns:a16="http://schemas.microsoft.com/office/drawing/2014/main" val="3732274274"/>
                  </a:ext>
                </a:extLst>
              </a:tr>
              <a:tr h="441374">
                <a:tc>
                  <a:txBody>
                    <a:bodyPr/>
                    <a:lstStyle/>
                    <a:p>
                      <a:pPr algn="ctr"/>
                      <a:endParaRPr lang="en-GB" sz="2000" dirty="0">
                        <a:latin typeface="Aptos" panose="020B0004020202020204" pitchFamily="34" charset="0"/>
                      </a:endParaRPr>
                    </a:p>
                  </a:txBody>
                  <a:tcPr/>
                </a:tc>
                <a:tc>
                  <a:txBody>
                    <a:bodyPr/>
                    <a:lstStyle/>
                    <a:p>
                      <a:pPr algn="ctr"/>
                      <a:endParaRPr lang="en-GB" sz="2000" dirty="0">
                        <a:latin typeface="Aptos" panose="020B0004020202020204" pitchFamily="34" charset="0"/>
                      </a:endParaRPr>
                    </a:p>
                  </a:txBody>
                  <a:tcPr/>
                </a:tc>
                <a:extLst>
                  <a:ext uri="{0D108BD9-81ED-4DB2-BD59-A6C34878D82A}">
                    <a16:rowId xmlns:a16="http://schemas.microsoft.com/office/drawing/2014/main" val="4230975921"/>
                  </a:ext>
                </a:extLst>
              </a:tr>
              <a:tr h="4413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dirty="0">
                        <a:latin typeface="Aptos" panose="020B0004020202020204" pitchFamily="34" charset="0"/>
                      </a:endParaRPr>
                    </a:p>
                  </a:txBody>
                  <a:tcPr/>
                </a:tc>
                <a:tc>
                  <a:txBody>
                    <a:bodyPr/>
                    <a:lstStyle/>
                    <a:p>
                      <a:pPr algn="ctr"/>
                      <a:endParaRPr lang="en-GB" sz="2000" dirty="0">
                        <a:latin typeface="Aptos" panose="020B0004020202020204" pitchFamily="34" charset="0"/>
                      </a:endParaRPr>
                    </a:p>
                  </a:txBody>
                  <a:tcPr/>
                </a:tc>
                <a:extLst>
                  <a:ext uri="{0D108BD9-81ED-4DB2-BD59-A6C34878D82A}">
                    <a16:rowId xmlns:a16="http://schemas.microsoft.com/office/drawing/2014/main" val="1514464082"/>
                  </a:ext>
                </a:extLst>
              </a:tr>
              <a:tr h="441374">
                <a:tc>
                  <a:txBody>
                    <a:bodyPr/>
                    <a:lstStyle/>
                    <a:p>
                      <a:pPr algn="ctr"/>
                      <a:endParaRPr lang="en-GB" sz="2000" dirty="0">
                        <a:latin typeface="Aptos" panose="020B0004020202020204" pitchFamily="34" charset="0"/>
                      </a:endParaRPr>
                    </a:p>
                  </a:txBody>
                  <a:tcPr/>
                </a:tc>
                <a:tc>
                  <a:txBody>
                    <a:bodyPr/>
                    <a:lstStyle/>
                    <a:p>
                      <a:pPr algn="ctr"/>
                      <a:endParaRPr lang="en-GB" sz="2000" dirty="0">
                        <a:latin typeface="Aptos" panose="020B0004020202020204" pitchFamily="34" charset="0"/>
                      </a:endParaRPr>
                    </a:p>
                  </a:txBody>
                  <a:tcPr/>
                </a:tc>
                <a:extLst>
                  <a:ext uri="{0D108BD9-81ED-4DB2-BD59-A6C34878D82A}">
                    <a16:rowId xmlns:a16="http://schemas.microsoft.com/office/drawing/2014/main" val="54449945"/>
                  </a:ext>
                </a:extLst>
              </a:tr>
            </a:tbl>
          </a:graphicData>
        </a:graphic>
      </p:graphicFrame>
      <p:pic>
        <p:nvPicPr>
          <p:cNvPr id="3" name="Picture 2">
            <a:extLst>
              <a:ext uri="{FF2B5EF4-FFF2-40B4-BE49-F238E27FC236}">
                <a16:creationId xmlns:a16="http://schemas.microsoft.com/office/drawing/2014/main" id="{01A0548D-B9AE-F46B-2EEC-E725412B5C2E}"/>
              </a:ext>
            </a:extLst>
          </p:cNvPr>
          <p:cNvPicPr>
            <a:picLocks noChangeAspect="1"/>
          </p:cNvPicPr>
          <p:nvPr/>
        </p:nvPicPr>
        <p:blipFill>
          <a:blip r:embed="rId3"/>
          <a:srcRect l="42116" t="38998" r="40180" b="47655"/>
          <a:stretch/>
        </p:blipFill>
        <p:spPr>
          <a:xfrm>
            <a:off x="1458108" y="1618728"/>
            <a:ext cx="4232829" cy="1810272"/>
          </a:xfrm>
          <a:prstGeom prst="rect">
            <a:avLst/>
          </a:prstGeom>
        </p:spPr>
      </p:pic>
      <p:pic>
        <p:nvPicPr>
          <p:cNvPr id="8" name="Picture 7">
            <a:extLst>
              <a:ext uri="{FF2B5EF4-FFF2-40B4-BE49-F238E27FC236}">
                <a16:creationId xmlns:a16="http://schemas.microsoft.com/office/drawing/2014/main" id="{BE008AAA-5382-EC64-532A-D0319069E5E5}"/>
              </a:ext>
            </a:extLst>
          </p:cNvPr>
          <p:cNvPicPr>
            <a:picLocks noChangeAspect="1"/>
          </p:cNvPicPr>
          <p:nvPr/>
        </p:nvPicPr>
        <p:blipFill>
          <a:blip r:embed="rId3"/>
          <a:srcRect l="42116" t="52345" r="40107" b="28085"/>
          <a:stretch/>
        </p:blipFill>
        <p:spPr>
          <a:xfrm>
            <a:off x="1458108" y="3438217"/>
            <a:ext cx="4232828" cy="2603468"/>
          </a:xfrm>
          <a:prstGeom prst="rect">
            <a:avLst/>
          </a:prstGeom>
        </p:spPr>
      </p:pic>
      <p:pic>
        <p:nvPicPr>
          <p:cNvPr id="9" name="Picture 8">
            <a:extLst>
              <a:ext uri="{FF2B5EF4-FFF2-40B4-BE49-F238E27FC236}">
                <a16:creationId xmlns:a16="http://schemas.microsoft.com/office/drawing/2014/main" id="{DB50A689-04D6-95A6-0191-C13AC737CC20}"/>
              </a:ext>
            </a:extLst>
          </p:cNvPr>
          <p:cNvPicPr>
            <a:picLocks noChangeAspect="1"/>
          </p:cNvPicPr>
          <p:nvPr/>
        </p:nvPicPr>
        <p:blipFill>
          <a:blip r:embed="rId3"/>
          <a:srcRect l="59821" t="52345" r="22403" b="28085"/>
          <a:stretch/>
        </p:blipFill>
        <p:spPr>
          <a:xfrm>
            <a:off x="5679664" y="3419783"/>
            <a:ext cx="4232827" cy="2603468"/>
          </a:xfrm>
          <a:prstGeom prst="rect">
            <a:avLst/>
          </a:prstGeom>
        </p:spPr>
      </p:pic>
      <p:pic>
        <p:nvPicPr>
          <p:cNvPr id="10" name="Picture 2" descr="Clip Art Crying Man Stock Illustration 2002269401 | Shutterstock">
            <a:extLst>
              <a:ext uri="{FF2B5EF4-FFF2-40B4-BE49-F238E27FC236}">
                <a16:creationId xmlns:a16="http://schemas.microsoft.com/office/drawing/2014/main" id="{70AAF56A-953C-A12D-6A10-C897C54CE9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25" t="7143" b="20588"/>
          <a:stretch/>
        </p:blipFill>
        <p:spPr bwMode="auto">
          <a:xfrm>
            <a:off x="391919" y="2201301"/>
            <a:ext cx="1224738"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Boring Speech Stock Illustrations – 154 Boring Speech Stock Illustrations,  Vectors &amp; Clipart - Dreamstime">
            <a:extLst>
              <a:ext uri="{FF2B5EF4-FFF2-40B4-BE49-F238E27FC236}">
                <a16:creationId xmlns:a16="http://schemas.microsoft.com/office/drawing/2014/main" id="{65591393-43F5-552A-D0D9-D0A1916291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92" t="19994" r="4000" b="9926"/>
          <a:stretch/>
        </p:blipFill>
        <p:spPr bwMode="auto">
          <a:xfrm>
            <a:off x="9660943" y="4948973"/>
            <a:ext cx="2074984" cy="11979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hildren Swear: Over 730 Royalty-Free Licensable Stock Illustrations &amp;  Drawings | Shutterstock">
            <a:extLst>
              <a:ext uri="{FF2B5EF4-FFF2-40B4-BE49-F238E27FC236}">
                <a16:creationId xmlns:a16="http://schemas.microsoft.com/office/drawing/2014/main" id="{C4F541DF-CB1C-B00D-DEE9-C167D8B715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813698"/>
            <a:ext cx="1674528" cy="12279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F715A90-5F3B-56C6-4C4B-515A37B23BF6}"/>
              </a:ext>
            </a:extLst>
          </p:cNvPr>
          <p:cNvPicPr>
            <a:picLocks noChangeAspect="1"/>
          </p:cNvPicPr>
          <p:nvPr/>
        </p:nvPicPr>
        <p:blipFill>
          <a:blip r:embed="rId7"/>
          <a:srcRect l="60359" t="38699" r="22489" b="47770"/>
          <a:stretch/>
        </p:blipFill>
        <p:spPr>
          <a:xfrm>
            <a:off x="5690936" y="1585970"/>
            <a:ext cx="4232829" cy="1810272"/>
          </a:xfrm>
          <a:prstGeom prst="rect">
            <a:avLst/>
          </a:prstGeom>
        </p:spPr>
      </p:pic>
      <p:pic>
        <p:nvPicPr>
          <p:cNvPr id="15" name="Picture 10" descr="25+ Thousand Man Shouting Cartoon Royalty-Free Images, Stock Photos &amp;  Pictures | Shutterstock">
            <a:extLst>
              <a:ext uri="{FF2B5EF4-FFF2-40B4-BE49-F238E27FC236}">
                <a16:creationId xmlns:a16="http://schemas.microsoft.com/office/drawing/2014/main" id="{0440B960-68C6-5D01-ADF2-5495EEDEBE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54" t="5494" b="11670"/>
          <a:stretch/>
        </p:blipFill>
        <p:spPr bwMode="auto">
          <a:xfrm>
            <a:off x="9660943" y="1720862"/>
            <a:ext cx="1200358" cy="16234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igh Pitched Voice Stock Illustrations – 6 High Pitched Voice Stock  Illustrations, Vectors &amp; Clipart - Dreamstime">
            <a:extLst>
              <a:ext uri="{FF2B5EF4-FFF2-40B4-BE49-F238E27FC236}">
                <a16:creationId xmlns:a16="http://schemas.microsoft.com/office/drawing/2014/main" id="{0F73DA2E-43EA-E0A0-BC90-271D0EA7565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484" r="36682"/>
          <a:stretch/>
        </p:blipFill>
        <p:spPr bwMode="auto">
          <a:xfrm>
            <a:off x="9636060" y="3713652"/>
            <a:ext cx="1200358" cy="118338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4">
            <a:extLst>
              <a:ext uri="{FF2B5EF4-FFF2-40B4-BE49-F238E27FC236}">
                <a16:creationId xmlns:a16="http://schemas.microsoft.com/office/drawing/2014/main" id="{635A1CC2-B3FB-08DC-524D-6945A4C133A4}"/>
              </a:ext>
            </a:extLst>
          </p:cNvPr>
          <p:cNvSpPr>
            <a:spLocks noGrp="1"/>
          </p:cNvSpPr>
          <p:nvPr>
            <p:ph type="title"/>
          </p:nvPr>
        </p:nvSpPr>
        <p:spPr>
          <a:xfrm>
            <a:off x="0" y="18255"/>
            <a:ext cx="12192000" cy="1058191"/>
          </a:xfrm>
          <a:solidFill>
            <a:srgbClr val="002060"/>
          </a:solidFill>
        </p:spPr>
        <p:txBody>
          <a:bodyPr/>
          <a:lstStyle/>
          <a:p>
            <a:r>
              <a:rPr lang="en-GB" dirty="0">
                <a:solidFill>
                  <a:schemeClr val="bg1"/>
                </a:solidFill>
              </a:rPr>
              <a:t>Oral communication Tips</a:t>
            </a:r>
          </a:p>
        </p:txBody>
      </p:sp>
    </p:spTree>
    <p:extLst>
      <p:ext uri="{BB962C8B-B14F-4D97-AF65-F5344CB8AC3E}">
        <p14:creationId xmlns:p14="http://schemas.microsoft.com/office/powerpoint/2010/main" val="149898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1)">
                                      <p:cBhvr>
                                        <p:cTn id="20" dur="20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2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heel(1)">
                                      <p:cBhvr>
                                        <p:cTn id="38" dur="20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heel(1)">
                                      <p:cBhvr>
                                        <p:cTn id="4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5"/>
            <a:ext cx="12192000" cy="928043"/>
          </a:xfrm>
          <a:solidFill>
            <a:srgbClr val="002060"/>
          </a:solidFill>
        </p:spPr>
        <p:txBody>
          <a:bodyPr/>
          <a:lstStyle/>
          <a:p>
            <a:r>
              <a:rPr lang="en-GB" dirty="0">
                <a:solidFill>
                  <a:schemeClr val="bg1"/>
                </a:solidFill>
              </a:rPr>
              <a:t>Good technique for delivering a presentation</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31</a:t>
            </a:fld>
            <a:endParaRPr lang="en-GB" dirty="0"/>
          </a:p>
        </p:txBody>
      </p:sp>
      <p:sp>
        <p:nvSpPr>
          <p:cNvPr id="3" name="TextBox 2">
            <a:extLst>
              <a:ext uri="{FF2B5EF4-FFF2-40B4-BE49-F238E27FC236}">
                <a16:creationId xmlns:a16="http://schemas.microsoft.com/office/drawing/2014/main" id="{3027B1D6-2CAE-E181-07A4-AAA96DF7A10A}"/>
              </a:ext>
            </a:extLst>
          </p:cNvPr>
          <p:cNvSpPr txBox="1"/>
          <p:nvPr/>
        </p:nvSpPr>
        <p:spPr>
          <a:xfrm>
            <a:off x="825795" y="1307678"/>
            <a:ext cx="5195047" cy="523220"/>
          </a:xfrm>
          <a:prstGeom prst="rect">
            <a:avLst/>
          </a:prstGeom>
          <a:noFill/>
        </p:spPr>
        <p:txBody>
          <a:bodyPr wrap="square" rtlCol="0">
            <a:spAutoFit/>
          </a:bodyPr>
          <a:lstStyle/>
          <a:p>
            <a:r>
              <a:rPr lang="en-GB" sz="2800" dirty="0">
                <a:latin typeface="Calibri" panose="020F0502020204030204" pitchFamily="34" charset="0"/>
                <a:ea typeface="Calibri" panose="020F0502020204030204" pitchFamily="34" charset="0"/>
                <a:cs typeface="Calibri" panose="020F0502020204030204" pitchFamily="34" charset="0"/>
                <a:hlinkClick r:id="rId2"/>
              </a:rPr>
              <a:t>Presentation Good/Bad Examples</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DE5135A3-159C-A8EC-657A-1796223D9E3E}"/>
              </a:ext>
            </a:extLst>
          </p:cNvPr>
          <p:cNvPicPr>
            <a:picLocks noChangeAspect="1"/>
          </p:cNvPicPr>
          <p:nvPr/>
        </p:nvPicPr>
        <p:blipFill>
          <a:blip r:embed="rId3"/>
          <a:srcRect l="19779" t="20227" r="33382" b="14500"/>
          <a:stretch/>
        </p:blipFill>
        <p:spPr>
          <a:xfrm>
            <a:off x="869576" y="2055296"/>
            <a:ext cx="5406513" cy="4049669"/>
          </a:xfrm>
          <a:prstGeom prst="rect">
            <a:avLst/>
          </a:prstGeom>
        </p:spPr>
      </p:pic>
      <p:pic>
        <p:nvPicPr>
          <p:cNvPr id="9" name="Picture 2" descr="What Do You Think Words Written By 3D Man | Royalty-Free Vector Stock |  FreeImages">
            <a:extLst>
              <a:ext uri="{FF2B5EF4-FFF2-40B4-BE49-F238E27FC236}">
                <a16:creationId xmlns:a16="http://schemas.microsoft.com/office/drawing/2014/main" id="{F3C05FC0-1615-73F3-94DA-47400A88A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7735" y="2246682"/>
            <a:ext cx="4025186" cy="302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615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5BBF6-00D1-BF43-743C-0E404B65588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47C424-BC35-FCB3-0A29-ED4150AFFDDA}"/>
              </a:ext>
            </a:extLst>
          </p:cNvPr>
          <p:cNvSpPr>
            <a:spLocks noGrp="1"/>
          </p:cNvSpPr>
          <p:nvPr>
            <p:ph type="title"/>
          </p:nvPr>
        </p:nvSpPr>
        <p:spPr>
          <a:xfrm>
            <a:off x="0" y="18256"/>
            <a:ext cx="12192000" cy="960686"/>
          </a:xfrm>
          <a:solidFill>
            <a:srgbClr val="002060"/>
          </a:solidFill>
        </p:spPr>
        <p:txBody>
          <a:bodyPr/>
          <a:lstStyle/>
          <a:p>
            <a:r>
              <a:rPr lang="en-GB" dirty="0">
                <a:solidFill>
                  <a:schemeClr val="bg1"/>
                </a:solidFill>
              </a:rPr>
              <a:t>Presentation Skills</a:t>
            </a:r>
          </a:p>
        </p:txBody>
      </p:sp>
      <p:sp>
        <p:nvSpPr>
          <p:cNvPr id="6" name="Subtitle 5">
            <a:extLst>
              <a:ext uri="{FF2B5EF4-FFF2-40B4-BE49-F238E27FC236}">
                <a16:creationId xmlns:a16="http://schemas.microsoft.com/office/drawing/2014/main" id="{36790F04-690B-BE75-DC05-B683DCE3B451}"/>
              </a:ext>
            </a:extLst>
          </p:cNvPr>
          <p:cNvSpPr>
            <a:spLocks noGrp="1"/>
          </p:cNvSpPr>
          <p:nvPr>
            <p:ph idx="1"/>
          </p:nvPr>
        </p:nvSpPr>
        <p:spPr>
          <a:xfrm>
            <a:off x="983079" y="1478483"/>
            <a:ext cx="4253940" cy="4351338"/>
          </a:xfrm>
        </p:spPr>
        <p:txBody>
          <a:bodyPr/>
          <a:lstStyle/>
          <a:p>
            <a:pPr marL="0" indent="0">
              <a:lnSpc>
                <a:spcPct val="100000"/>
              </a:lnSpc>
              <a:buNone/>
            </a:pPr>
            <a:r>
              <a:rPr lang="en-GB" b="1" u="sng" dirty="0"/>
              <a:t>Further Reading:</a:t>
            </a:r>
          </a:p>
          <a:p>
            <a:pPr marL="0" indent="0">
              <a:lnSpc>
                <a:spcPct val="100000"/>
              </a:lnSpc>
              <a:buNone/>
            </a:pPr>
            <a:endParaRPr lang="en-GB" b="1" u="sng" dirty="0"/>
          </a:p>
          <a:p>
            <a:pPr marL="0" indent="0">
              <a:lnSpc>
                <a:spcPct val="100000"/>
              </a:lnSpc>
              <a:buNone/>
            </a:pPr>
            <a:r>
              <a:rPr lang="en-GB" u="sng" dirty="0">
                <a:hlinkClick r:id="rId2"/>
              </a:rPr>
              <a:t>Skills Guide - The OCR Guide to Presentation Skills</a:t>
            </a:r>
            <a:endParaRPr lang="en-GB" dirty="0"/>
          </a:p>
          <a:p>
            <a:pPr marL="0" indent="0">
              <a:buNone/>
            </a:pPr>
            <a:endParaRPr lang="en-GB" b="1" u="sng" dirty="0"/>
          </a:p>
        </p:txBody>
      </p:sp>
      <p:sp>
        <p:nvSpPr>
          <p:cNvPr id="4" name="Slide Number Placeholder 3">
            <a:extLst>
              <a:ext uri="{FF2B5EF4-FFF2-40B4-BE49-F238E27FC236}">
                <a16:creationId xmlns:a16="http://schemas.microsoft.com/office/drawing/2014/main" id="{EB74ABED-51BF-FFB3-6F47-44D90A639BB9}"/>
              </a:ext>
            </a:extLst>
          </p:cNvPr>
          <p:cNvSpPr>
            <a:spLocks noGrp="1"/>
          </p:cNvSpPr>
          <p:nvPr>
            <p:ph type="sldNum" sz="quarter" idx="10"/>
          </p:nvPr>
        </p:nvSpPr>
        <p:spPr/>
        <p:txBody>
          <a:bodyPr/>
          <a:lstStyle/>
          <a:p>
            <a:pPr>
              <a:defRPr/>
            </a:pPr>
            <a:fld id="{73A7EA66-5642-4981-8D08-BD95F5841A6F}" type="slidenum">
              <a:rPr lang="en-GB" smtClean="0"/>
              <a:pPr>
                <a:defRPr/>
              </a:pPr>
              <a:t>32</a:t>
            </a:fld>
            <a:endParaRPr lang="en-GB" dirty="0"/>
          </a:p>
        </p:txBody>
      </p:sp>
      <p:pic>
        <p:nvPicPr>
          <p:cNvPr id="2" name="Picture 1" descr="A person wearing glasses and giving a presentation&#10;&#10;AI-generated content may be incorrect.">
            <a:extLst>
              <a:ext uri="{FF2B5EF4-FFF2-40B4-BE49-F238E27FC236}">
                <a16:creationId xmlns:a16="http://schemas.microsoft.com/office/drawing/2014/main" id="{E11D54C7-CB3A-2E36-2E86-52A64B0A9D6D}"/>
              </a:ext>
            </a:extLst>
          </p:cNvPr>
          <p:cNvPicPr>
            <a:picLocks noChangeAspect="1"/>
          </p:cNvPicPr>
          <p:nvPr/>
        </p:nvPicPr>
        <p:blipFill rotWithShape="1">
          <a:blip r:embed="rId3"/>
          <a:srcRect l="33481" t="12355" r="34329" b="2667"/>
          <a:stretch>
            <a:fillRect/>
          </a:stretch>
        </p:blipFill>
        <p:spPr bwMode="auto">
          <a:xfrm>
            <a:off x="5896247" y="978942"/>
            <a:ext cx="3613761" cy="51269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6278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6"/>
            <a:ext cx="12192000" cy="1119474"/>
          </a:xfrm>
          <a:solidFill>
            <a:srgbClr val="002060"/>
          </a:solidFill>
        </p:spPr>
        <p:txBody>
          <a:bodyPr/>
          <a:lstStyle/>
          <a:p>
            <a:r>
              <a:rPr lang="en-GB" sz="4000" dirty="0">
                <a:solidFill>
                  <a:schemeClr val="bg1"/>
                </a:solidFill>
              </a:rPr>
              <a:t>Presentation Skills:</a:t>
            </a:r>
            <a:br>
              <a:rPr lang="en-GB" sz="4000" dirty="0">
                <a:solidFill>
                  <a:schemeClr val="bg1"/>
                </a:solidFill>
              </a:rPr>
            </a:br>
            <a:r>
              <a:rPr lang="en-GB" sz="4000" dirty="0">
                <a:solidFill>
                  <a:schemeClr val="bg1"/>
                </a:solidFill>
              </a:rPr>
              <a:t>References </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533906" y="1581583"/>
            <a:ext cx="10797481" cy="4351338"/>
          </a:xfrm>
        </p:spPr>
        <p:txBody>
          <a:bodyPr/>
          <a:lstStyle/>
          <a:p>
            <a:pPr marL="0" indent="0">
              <a:lnSpc>
                <a:spcPct val="100000"/>
              </a:lnSpc>
              <a:buNone/>
            </a:pPr>
            <a:r>
              <a:rPr lang="en-GB" sz="1800" dirty="0" err="1">
                <a:solidFill>
                  <a:schemeClr val="tx1"/>
                </a:solidFill>
                <a:latin typeface="Aptos" panose="020B0004020202020204" pitchFamily="34" charset="0"/>
              </a:rPr>
              <a:t>Bongers</a:t>
            </a:r>
            <a:r>
              <a:rPr lang="en-GB" sz="1800" dirty="0">
                <a:solidFill>
                  <a:schemeClr val="tx1"/>
                </a:solidFill>
                <a:latin typeface="Aptos" panose="020B0004020202020204" pitchFamily="34" charset="0"/>
              </a:rPr>
              <a:t>, A. and Macartney, D. (2020) </a:t>
            </a:r>
            <a:r>
              <a:rPr lang="en-GB" sz="1800" i="1" dirty="0">
                <a:solidFill>
                  <a:schemeClr val="tx1"/>
                </a:solidFill>
                <a:latin typeface="Aptos" panose="020B0004020202020204" pitchFamily="34" charset="0"/>
              </a:rPr>
              <a:t>Principles of scientific communication</a:t>
            </a:r>
            <a:r>
              <a:rPr lang="en-GB" sz="1800" dirty="0">
                <a:solidFill>
                  <a:schemeClr val="tx1"/>
                </a:solidFill>
                <a:latin typeface="Aptos" panose="020B0004020202020204" pitchFamily="34" charset="0"/>
              </a:rPr>
              <a:t>. Available at: </a:t>
            </a:r>
            <a:r>
              <a:rPr lang="en-GB" sz="1800" dirty="0">
                <a:latin typeface="Aptos" panose="020B0004020202020204" pitchFamily="34" charset="0"/>
                <a:hlinkClick r:id="rId2"/>
              </a:rPr>
              <a:t>Principles of Scientific Communication – Simple Book Publishing</a:t>
            </a:r>
            <a:r>
              <a:rPr lang="en-GB" sz="1800" dirty="0">
                <a:latin typeface="Aptos" panose="020B0004020202020204" pitchFamily="34" charset="0"/>
              </a:rPr>
              <a:t> </a:t>
            </a:r>
            <a:r>
              <a:rPr lang="en-GB" sz="1800" dirty="0">
                <a:solidFill>
                  <a:schemeClr val="tx1"/>
                </a:solidFill>
                <a:latin typeface="Aptos" panose="020B0004020202020204" pitchFamily="34" charset="0"/>
              </a:rPr>
              <a:t>(accessed 13</a:t>
            </a:r>
            <a:r>
              <a:rPr lang="en-GB" sz="1800" baseline="30000" dirty="0">
                <a:solidFill>
                  <a:schemeClr val="tx1"/>
                </a:solidFill>
                <a:latin typeface="Aptos" panose="020B0004020202020204" pitchFamily="34" charset="0"/>
              </a:rPr>
              <a:t>th</a:t>
            </a:r>
            <a:r>
              <a:rPr lang="en-GB" sz="1800" dirty="0">
                <a:solidFill>
                  <a:schemeClr val="tx1"/>
                </a:solidFill>
                <a:latin typeface="Aptos" panose="020B0004020202020204" pitchFamily="34" charset="0"/>
              </a:rPr>
              <a:t> August 2025).</a:t>
            </a:r>
          </a:p>
          <a:p>
            <a:pPr marL="0" indent="0">
              <a:lnSpc>
                <a:spcPct val="100000"/>
              </a:lnSpc>
              <a:buNone/>
            </a:pPr>
            <a:r>
              <a:rPr lang="en-GB" sz="1800" dirty="0">
                <a:solidFill>
                  <a:schemeClr val="tx1"/>
                </a:solidFill>
                <a:latin typeface="Aptos" panose="020B0004020202020204" pitchFamily="34" charset="0"/>
              </a:rPr>
              <a:t>Hopkins, D. and Reid, T. (2024) </a:t>
            </a:r>
            <a:r>
              <a:rPr lang="en-GB" sz="1800" i="1" dirty="0">
                <a:solidFill>
                  <a:schemeClr val="tx1"/>
                </a:solidFill>
                <a:latin typeface="Aptos" panose="020B0004020202020204" pitchFamily="34" charset="0"/>
              </a:rPr>
              <a:t>The academic skills handbook. Your guide to success in writing, thinking and communicating at university (2</a:t>
            </a:r>
            <a:r>
              <a:rPr lang="en-GB" sz="1800" i="1" baseline="30000" dirty="0">
                <a:solidFill>
                  <a:schemeClr val="tx1"/>
                </a:solidFill>
                <a:latin typeface="Aptos" panose="020B0004020202020204" pitchFamily="34" charset="0"/>
              </a:rPr>
              <a:t>nd</a:t>
            </a:r>
            <a:r>
              <a:rPr lang="en-GB" sz="1800" i="1" dirty="0">
                <a:solidFill>
                  <a:schemeClr val="tx1"/>
                </a:solidFill>
                <a:latin typeface="Aptos" panose="020B0004020202020204" pitchFamily="34" charset="0"/>
              </a:rPr>
              <a:t> edition)</a:t>
            </a:r>
            <a:r>
              <a:rPr lang="en-GB" sz="1800" dirty="0">
                <a:solidFill>
                  <a:schemeClr val="tx1"/>
                </a:solidFill>
                <a:latin typeface="Aptos" panose="020B0004020202020204" pitchFamily="34" charset="0"/>
              </a:rPr>
              <a:t>. London: Sage. </a:t>
            </a:r>
          </a:p>
          <a:p>
            <a:pPr marL="0" indent="0">
              <a:lnSpc>
                <a:spcPct val="100000"/>
              </a:lnSpc>
              <a:buNone/>
            </a:pPr>
            <a:r>
              <a:rPr lang="en-GB" sz="1800" dirty="0">
                <a:solidFill>
                  <a:schemeClr val="tx1"/>
                </a:solidFill>
                <a:latin typeface="Aptos" panose="020B0004020202020204" pitchFamily="34" charset="0"/>
              </a:rPr>
              <a:t>Husain, S. (2012) </a:t>
            </a:r>
            <a:r>
              <a:rPr lang="en-GB" sz="1800" i="1" dirty="0">
                <a:solidFill>
                  <a:schemeClr val="tx1"/>
                </a:solidFill>
                <a:latin typeface="Aptos" panose="020B0004020202020204" pitchFamily="34" charset="0"/>
              </a:rPr>
              <a:t>Presentation Good/Bad Examples</a:t>
            </a:r>
            <a:r>
              <a:rPr lang="en-GB" sz="1800" dirty="0">
                <a:solidFill>
                  <a:schemeClr val="tx1"/>
                </a:solidFill>
                <a:latin typeface="Aptos" panose="020B0004020202020204" pitchFamily="34" charset="0"/>
              </a:rPr>
              <a:t>. Available at: </a:t>
            </a:r>
            <a:r>
              <a:rPr lang="en-GB" sz="1800" dirty="0">
                <a:latin typeface="Aptos" panose="020B0004020202020204" pitchFamily="34" charset="0"/>
                <a:hlinkClick r:id="rId3"/>
              </a:rPr>
              <a:t>Presentation Good/Bad Examples </a:t>
            </a:r>
            <a:r>
              <a:rPr lang="en-GB" sz="1800" dirty="0">
                <a:solidFill>
                  <a:schemeClr val="tx1"/>
                </a:solidFill>
                <a:latin typeface="Aptos" panose="020B0004020202020204" pitchFamily="34" charset="0"/>
              </a:rPr>
              <a:t>(accessed 9</a:t>
            </a:r>
            <a:r>
              <a:rPr lang="en-GB" sz="1800" baseline="30000" dirty="0">
                <a:solidFill>
                  <a:schemeClr val="tx1"/>
                </a:solidFill>
                <a:latin typeface="Aptos" panose="020B0004020202020204" pitchFamily="34" charset="0"/>
              </a:rPr>
              <a:t>th</a:t>
            </a:r>
            <a:r>
              <a:rPr lang="en-GB" sz="1800" dirty="0">
                <a:solidFill>
                  <a:schemeClr val="tx1"/>
                </a:solidFill>
                <a:latin typeface="Aptos" panose="020B0004020202020204" pitchFamily="34" charset="0"/>
              </a:rPr>
              <a:t> September 2025).</a:t>
            </a:r>
          </a:p>
          <a:p>
            <a:pPr marL="0" indent="0">
              <a:lnSpc>
                <a:spcPct val="100000"/>
              </a:lnSpc>
              <a:buNone/>
            </a:pPr>
            <a:r>
              <a:rPr lang="en-GB" sz="1800" dirty="0">
                <a:solidFill>
                  <a:schemeClr val="tx1"/>
                </a:solidFill>
                <a:latin typeface="Aptos" panose="020B0004020202020204" pitchFamily="34" charset="0"/>
              </a:rPr>
              <a:t>Option Technologies. (2025) </a:t>
            </a:r>
            <a:r>
              <a:rPr lang="en-GB" sz="1800" i="1" dirty="0">
                <a:solidFill>
                  <a:schemeClr val="tx1"/>
                </a:solidFill>
                <a:latin typeface="Aptos" panose="020B0004020202020204" pitchFamily="34" charset="0"/>
              </a:rPr>
              <a:t>Effective presentations; Do’s and Don’ts. </a:t>
            </a:r>
            <a:r>
              <a:rPr lang="en-GB" sz="1800" dirty="0">
                <a:solidFill>
                  <a:schemeClr val="tx1"/>
                </a:solidFill>
                <a:latin typeface="Aptos" panose="020B0004020202020204" pitchFamily="34" charset="0"/>
              </a:rPr>
              <a:t>Available at: </a:t>
            </a:r>
            <a:r>
              <a:rPr lang="en-GB" sz="1800" dirty="0">
                <a:latin typeface="Aptos" panose="020B0004020202020204" pitchFamily="34" charset="0"/>
                <a:hlinkClick r:id="rId4"/>
              </a:rPr>
              <a:t>Effective Presentations; Do's and Don’ts </a:t>
            </a:r>
            <a:r>
              <a:rPr lang="en-GB" sz="1800" dirty="0">
                <a:latin typeface="Aptos" panose="020B0004020202020204" pitchFamily="34" charset="0"/>
              </a:rPr>
              <a:t> </a:t>
            </a:r>
            <a:r>
              <a:rPr lang="en-GB" sz="1800" dirty="0">
                <a:solidFill>
                  <a:schemeClr val="tx1"/>
                </a:solidFill>
                <a:latin typeface="Aptos" panose="020B0004020202020204" pitchFamily="34" charset="0"/>
              </a:rPr>
              <a:t>(accessed 26</a:t>
            </a:r>
            <a:r>
              <a:rPr lang="en-GB" sz="1800" baseline="30000" dirty="0">
                <a:solidFill>
                  <a:schemeClr val="tx1"/>
                </a:solidFill>
                <a:latin typeface="Aptos" panose="020B0004020202020204" pitchFamily="34" charset="0"/>
              </a:rPr>
              <a:t>th</a:t>
            </a:r>
            <a:r>
              <a:rPr lang="en-GB" sz="1800" dirty="0">
                <a:solidFill>
                  <a:schemeClr val="tx1"/>
                </a:solidFill>
                <a:latin typeface="Aptos" panose="020B0004020202020204" pitchFamily="34" charset="0"/>
              </a:rPr>
              <a:t> August 2025).</a:t>
            </a:r>
          </a:p>
          <a:p>
            <a:pPr marL="0" indent="0">
              <a:lnSpc>
                <a:spcPct val="100000"/>
              </a:lnSpc>
              <a:buNone/>
            </a:pPr>
            <a:r>
              <a:rPr lang="en-GB" sz="1800" dirty="0">
                <a:solidFill>
                  <a:schemeClr val="tx1"/>
                </a:solidFill>
                <a:latin typeface="Aptos" panose="020B0004020202020204" pitchFamily="34" charset="0"/>
              </a:rPr>
              <a:t>Roseland, W. (2017) </a:t>
            </a:r>
            <a:r>
              <a:rPr lang="en-GB" sz="1800" i="1" dirty="0">
                <a:solidFill>
                  <a:schemeClr val="tx1"/>
                </a:solidFill>
                <a:latin typeface="Aptos" panose="020B0004020202020204" pitchFamily="34" charset="0"/>
              </a:rPr>
              <a:t>A one minute TEDx talk for the digital age</a:t>
            </a:r>
            <a:r>
              <a:rPr lang="en-GB" sz="1800" dirty="0">
                <a:solidFill>
                  <a:schemeClr val="tx1"/>
                </a:solidFill>
                <a:latin typeface="Aptos" panose="020B0004020202020204" pitchFamily="34" charset="0"/>
              </a:rPr>
              <a:t>. Available at: </a:t>
            </a:r>
            <a:r>
              <a:rPr lang="en-GB" sz="1800" dirty="0">
                <a:hlinkClick r:id="rId5"/>
              </a:rPr>
              <a:t>A one minute TEDx Talk for the digital age | Woody Roseland | </a:t>
            </a:r>
            <a:r>
              <a:rPr lang="en-GB" sz="1800" dirty="0" err="1">
                <a:hlinkClick r:id="rId5"/>
              </a:rPr>
              <a:t>TEDxMileHigh</a:t>
            </a:r>
            <a:r>
              <a:rPr lang="en-GB" sz="1800" dirty="0"/>
              <a:t> </a:t>
            </a:r>
            <a:r>
              <a:rPr lang="en-GB" sz="1800" dirty="0">
                <a:solidFill>
                  <a:schemeClr val="tx1"/>
                </a:solidFill>
                <a:latin typeface="Aptos" panose="020B0004020202020204" pitchFamily="34" charset="0"/>
              </a:rPr>
              <a:t>(accessed 9</a:t>
            </a:r>
            <a:r>
              <a:rPr lang="en-GB" sz="1800" baseline="30000" dirty="0">
                <a:solidFill>
                  <a:schemeClr val="tx1"/>
                </a:solidFill>
                <a:latin typeface="Aptos" panose="020B0004020202020204" pitchFamily="34" charset="0"/>
              </a:rPr>
              <a:t>th</a:t>
            </a:r>
            <a:r>
              <a:rPr lang="en-GB" sz="1800" dirty="0">
                <a:solidFill>
                  <a:schemeClr val="tx1"/>
                </a:solidFill>
                <a:latin typeface="Aptos" panose="020B0004020202020204" pitchFamily="34" charset="0"/>
              </a:rPr>
              <a:t> September 2025).</a:t>
            </a:r>
          </a:p>
          <a:p>
            <a:pPr marL="0" indent="0">
              <a:lnSpc>
                <a:spcPct val="100000"/>
              </a:lnSpc>
              <a:buNone/>
            </a:pPr>
            <a:r>
              <a:rPr lang="en-GB" sz="1800" dirty="0">
                <a:solidFill>
                  <a:schemeClr val="tx1"/>
                </a:solidFill>
                <a:latin typeface="Aptos" panose="020B0004020202020204" pitchFamily="34" charset="0"/>
              </a:rPr>
              <a:t>University of Bedfordshire. (2012) Delivering a Bad presentation – spot the mistakes. Available at: </a:t>
            </a:r>
            <a:r>
              <a:rPr lang="en-GB" sz="1800" dirty="0">
                <a:latin typeface="Aptos" panose="020B0004020202020204" pitchFamily="34" charset="0"/>
                <a:hlinkClick r:id="rId6"/>
              </a:rPr>
              <a:t>Delivering a bad presentation - spot the mistakes - YouTube</a:t>
            </a:r>
            <a:r>
              <a:rPr lang="en-GB" sz="1800" dirty="0">
                <a:solidFill>
                  <a:schemeClr val="tx1"/>
                </a:solidFill>
                <a:latin typeface="Aptos" panose="020B0004020202020204" pitchFamily="34" charset="0"/>
              </a:rPr>
              <a:t> (accessed 9</a:t>
            </a:r>
            <a:r>
              <a:rPr lang="en-GB" sz="1800" baseline="30000" dirty="0">
                <a:solidFill>
                  <a:schemeClr val="tx1"/>
                </a:solidFill>
                <a:latin typeface="Aptos" panose="020B0004020202020204" pitchFamily="34" charset="0"/>
              </a:rPr>
              <a:t>th</a:t>
            </a:r>
            <a:r>
              <a:rPr lang="en-GB" sz="1800" dirty="0">
                <a:solidFill>
                  <a:schemeClr val="tx1"/>
                </a:solidFill>
                <a:latin typeface="Aptos" panose="020B0004020202020204" pitchFamily="34" charset="0"/>
              </a:rPr>
              <a:t> September 2025).</a:t>
            </a:r>
          </a:p>
          <a:p>
            <a:pPr marL="0" indent="0">
              <a:lnSpc>
                <a:spcPct val="100000"/>
              </a:lnSpc>
              <a:buNone/>
            </a:pPr>
            <a:endParaRPr lang="en-GB" sz="1800" dirty="0"/>
          </a:p>
          <a:p>
            <a:pPr marL="0" indent="0">
              <a:lnSpc>
                <a:spcPct val="100000"/>
              </a:lnSpc>
              <a:buNone/>
            </a:pPr>
            <a:endParaRPr lang="en-GB" sz="1800" dirty="0">
              <a:solidFill>
                <a:schemeClr val="tx1"/>
              </a:solidFill>
              <a:latin typeface="Aptos" panose="020B0004020202020204" pitchFamily="34" charset="0"/>
            </a:endParaRPr>
          </a:p>
          <a:p>
            <a:pPr marL="0" indent="0">
              <a:buNone/>
            </a:pPr>
            <a:endParaRPr lang="en-GB" dirty="0"/>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33</a:t>
            </a:fld>
            <a:endParaRPr lang="en-GB" dirty="0"/>
          </a:p>
        </p:txBody>
      </p:sp>
    </p:spTree>
    <p:extLst>
      <p:ext uri="{BB962C8B-B14F-4D97-AF65-F5344CB8AC3E}">
        <p14:creationId xmlns:p14="http://schemas.microsoft.com/office/powerpoint/2010/main" val="24439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15BB-FFFD-AFEE-9EC1-D0DC16008E2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D3AC5D-D17D-6ECC-9FA1-6B749952F7B3}"/>
              </a:ext>
            </a:extLst>
          </p:cNvPr>
          <p:cNvSpPr>
            <a:spLocks noGrp="1"/>
          </p:cNvSpPr>
          <p:nvPr>
            <p:ph type="sldNum" sz="quarter" idx="10"/>
          </p:nvPr>
        </p:nvSpPr>
        <p:spPr/>
        <p:txBody>
          <a:bodyPr/>
          <a:lstStyle/>
          <a:p>
            <a:pPr>
              <a:defRPr/>
            </a:pPr>
            <a:fld id="{73A7EA66-5642-4981-8D08-BD95F5841A6F}" type="slidenum">
              <a:rPr lang="en-GB" smtClean="0"/>
              <a:pPr>
                <a:defRPr/>
              </a:pPr>
              <a:t>34</a:t>
            </a:fld>
            <a:endParaRPr lang="en-GB" dirty="0"/>
          </a:p>
        </p:txBody>
      </p:sp>
      <p:pic>
        <p:nvPicPr>
          <p:cNvPr id="1026" name="Picture 2" descr="3,700+ 10 Minute Break Stock Photos, Pictures &amp; Royalty-Free Images - iStock">
            <a:extLst>
              <a:ext uri="{FF2B5EF4-FFF2-40B4-BE49-F238E27FC236}">
                <a16:creationId xmlns:a16="http://schemas.microsoft.com/office/drawing/2014/main" id="{8B1694CA-2877-AF29-8599-0BD25C435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1254406"/>
            <a:ext cx="58293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64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ctrTitle"/>
          </p:nvPr>
        </p:nvSpPr>
        <p:spPr>
          <a:xfrm>
            <a:off x="1428307" y="1785645"/>
            <a:ext cx="9144000" cy="1732980"/>
          </a:xfrm>
        </p:spPr>
        <p:txBody>
          <a:bodyPr/>
          <a:lstStyle/>
          <a:p>
            <a:r>
              <a:rPr lang="en-GB" dirty="0"/>
              <a:t>Using Communication Tools (PowerPoint)</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35</a:t>
            </a:fld>
            <a:endParaRPr lang="en-GB" dirty="0"/>
          </a:p>
        </p:txBody>
      </p:sp>
      <p:pic>
        <p:nvPicPr>
          <p:cNvPr id="12290" name="Picture 2">
            <a:extLst>
              <a:ext uri="{FF2B5EF4-FFF2-40B4-BE49-F238E27FC236}">
                <a16:creationId xmlns:a16="http://schemas.microsoft.com/office/drawing/2014/main" id="{CBDD469C-2775-66CC-9E67-D5D72C32F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8703" y="2652135"/>
            <a:ext cx="973604" cy="90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8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6"/>
            <a:ext cx="12192000" cy="960686"/>
          </a:xfrm>
          <a:solidFill>
            <a:srgbClr val="002060"/>
          </a:solidFill>
        </p:spPr>
        <p:txBody>
          <a:bodyPr/>
          <a:lstStyle/>
          <a:p>
            <a:r>
              <a:rPr lang="en-GB" dirty="0">
                <a:solidFill>
                  <a:schemeClr val="bg1"/>
                </a:solidFill>
              </a:rPr>
              <a:t>Using Communication Tools (PPT)</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159123" y="1124377"/>
            <a:ext cx="10959353" cy="4351338"/>
          </a:xfrm>
        </p:spPr>
        <p:txBody>
          <a:bodyPr/>
          <a:lstStyle/>
          <a:p>
            <a:pPr marL="0" indent="0">
              <a:lnSpc>
                <a:spcPct val="100000"/>
              </a:lnSpc>
              <a:buNone/>
            </a:pPr>
            <a:r>
              <a:rPr lang="en-GB" b="1" u="sng" dirty="0"/>
              <a:t>Why PowerPoint?     </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36</a:t>
            </a:fld>
            <a:endParaRPr lang="en-GB" dirty="0"/>
          </a:p>
        </p:txBody>
      </p:sp>
      <p:pic>
        <p:nvPicPr>
          <p:cNvPr id="8" name="Picture 2">
            <a:extLst>
              <a:ext uri="{FF2B5EF4-FFF2-40B4-BE49-F238E27FC236}">
                <a16:creationId xmlns:a16="http://schemas.microsoft.com/office/drawing/2014/main" id="{D5B0D43C-756E-AB20-1176-A9968FCC9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1189" y="223369"/>
            <a:ext cx="655555" cy="610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4F3ACFC-F52F-731D-C6D9-F000C8329E4D}"/>
              </a:ext>
            </a:extLst>
          </p:cNvPr>
          <p:cNvPicPr>
            <a:picLocks noChangeAspect="1"/>
          </p:cNvPicPr>
          <p:nvPr/>
        </p:nvPicPr>
        <p:blipFill>
          <a:blip r:embed="rId3"/>
          <a:srcRect l="20552" t="29452" r="22070" b="40492"/>
          <a:stretch>
            <a:fillRect/>
          </a:stretch>
        </p:blipFill>
        <p:spPr>
          <a:xfrm rot="-2160000">
            <a:off x="3321353" y="2894869"/>
            <a:ext cx="5549294" cy="1488407"/>
          </a:xfrm>
          <a:prstGeom prst="rect">
            <a:avLst/>
          </a:prstGeom>
          <a:ln w="57150">
            <a:solidFill>
              <a:srgbClr val="FF0000"/>
            </a:solidFill>
          </a:ln>
        </p:spPr>
      </p:pic>
      <p:pic>
        <p:nvPicPr>
          <p:cNvPr id="10" name="Picture 9">
            <a:extLst>
              <a:ext uri="{FF2B5EF4-FFF2-40B4-BE49-F238E27FC236}">
                <a16:creationId xmlns:a16="http://schemas.microsoft.com/office/drawing/2014/main" id="{F0AF17BE-FA7F-6053-CECC-F281F2173C1A}"/>
              </a:ext>
            </a:extLst>
          </p:cNvPr>
          <p:cNvPicPr>
            <a:picLocks noChangeAspect="1"/>
          </p:cNvPicPr>
          <p:nvPr/>
        </p:nvPicPr>
        <p:blipFill>
          <a:blip r:embed="rId4"/>
          <a:srcRect l="33604" t="31851" r="36396" b="51959"/>
          <a:stretch>
            <a:fillRect/>
          </a:stretch>
        </p:blipFill>
        <p:spPr>
          <a:xfrm rot="2700000">
            <a:off x="3431674" y="2866261"/>
            <a:ext cx="5328649" cy="1545621"/>
          </a:xfrm>
          <a:prstGeom prst="rect">
            <a:avLst/>
          </a:prstGeom>
          <a:ln w="57150">
            <a:solidFill>
              <a:srgbClr val="FF0000"/>
            </a:solidFill>
          </a:ln>
        </p:spPr>
      </p:pic>
    </p:spTree>
    <p:extLst>
      <p:ext uri="{BB962C8B-B14F-4D97-AF65-F5344CB8AC3E}">
        <p14:creationId xmlns:p14="http://schemas.microsoft.com/office/powerpoint/2010/main" val="202684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C2B3E-4013-03B7-21E2-74CD1098D6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2FE7566-C676-B866-B832-C946E1F3B19A}"/>
              </a:ext>
            </a:extLst>
          </p:cNvPr>
          <p:cNvSpPr>
            <a:spLocks noGrp="1"/>
          </p:cNvSpPr>
          <p:nvPr>
            <p:ph type="title"/>
          </p:nvPr>
        </p:nvSpPr>
        <p:spPr>
          <a:xfrm>
            <a:off x="0" y="18256"/>
            <a:ext cx="12192000" cy="960686"/>
          </a:xfrm>
          <a:solidFill>
            <a:srgbClr val="002060"/>
          </a:solidFill>
        </p:spPr>
        <p:txBody>
          <a:bodyPr/>
          <a:lstStyle/>
          <a:p>
            <a:r>
              <a:rPr lang="en-GB" dirty="0">
                <a:solidFill>
                  <a:schemeClr val="bg1"/>
                </a:solidFill>
              </a:rPr>
              <a:t>Using Communication Tools (PPT)</a:t>
            </a:r>
          </a:p>
        </p:txBody>
      </p:sp>
      <p:sp>
        <p:nvSpPr>
          <p:cNvPr id="6" name="Subtitle 5">
            <a:extLst>
              <a:ext uri="{FF2B5EF4-FFF2-40B4-BE49-F238E27FC236}">
                <a16:creationId xmlns:a16="http://schemas.microsoft.com/office/drawing/2014/main" id="{404716BC-CF99-3964-6ED2-14B81A7115F0}"/>
              </a:ext>
            </a:extLst>
          </p:cNvPr>
          <p:cNvSpPr>
            <a:spLocks noGrp="1"/>
          </p:cNvSpPr>
          <p:nvPr>
            <p:ph idx="1"/>
          </p:nvPr>
        </p:nvSpPr>
        <p:spPr>
          <a:xfrm>
            <a:off x="159123" y="1124377"/>
            <a:ext cx="10959353" cy="4351338"/>
          </a:xfrm>
        </p:spPr>
        <p:txBody>
          <a:bodyPr/>
          <a:lstStyle/>
          <a:p>
            <a:pPr marL="0" indent="0">
              <a:lnSpc>
                <a:spcPct val="100000"/>
              </a:lnSpc>
              <a:buNone/>
            </a:pPr>
            <a:r>
              <a:rPr lang="en-GB" b="1" u="sng" dirty="0"/>
              <a:t>Why PowerPoint?        The evolution of presenting tools</a:t>
            </a:r>
          </a:p>
        </p:txBody>
      </p:sp>
      <p:sp>
        <p:nvSpPr>
          <p:cNvPr id="4" name="Slide Number Placeholder 3">
            <a:extLst>
              <a:ext uri="{FF2B5EF4-FFF2-40B4-BE49-F238E27FC236}">
                <a16:creationId xmlns:a16="http://schemas.microsoft.com/office/drawing/2014/main" id="{48D1B131-7F48-C1FB-8334-0F02C2B66DAA}"/>
              </a:ext>
            </a:extLst>
          </p:cNvPr>
          <p:cNvSpPr>
            <a:spLocks noGrp="1"/>
          </p:cNvSpPr>
          <p:nvPr>
            <p:ph type="sldNum" sz="quarter" idx="10"/>
          </p:nvPr>
        </p:nvSpPr>
        <p:spPr/>
        <p:txBody>
          <a:bodyPr/>
          <a:lstStyle/>
          <a:p>
            <a:pPr>
              <a:defRPr/>
            </a:pPr>
            <a:fld id="{73A7EA66-5642-4981-8D08-BD95F5841A6F}" type="slidenum">
              <a:rPr lang="en-GB" smtClean="0"/>
              <a:pPr>
                <a:defRPr/>
              </a:pPr>
              <a:t>37</a:t>
            </a:fld>
            <a:endParaRPr lang="en-GB" dirty="0"/>
          </a:p>
        </p:txBody>
      </p:sp>
      <p:pic>
        <p:nvPicPr>
          <p:cNvPr id="5122" name="Picture 2" descr="The Magic of the Blackboard - Nautilus">
            <a:extLst>
              <a:ext uri="{FF2B5EF4-FFF2-40B4-BE49-F238E27FC236}">
                <a16:creationId xmlns:a16="http://schemas.microsoft.com/office/drawing/2014/main" id="{DC65C300-59F9-6AEA-4D8F-27776ABDB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14" y="1832590"/>
            <a:ext cx="7494621" cy="4496773"/>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5124" name="Picture 4" descr="Overhead projector - Wikipedia">
            <a:extLst>
              <a:ext uri="{FF2B5EF4-FFF2-40B4-BE49-F238E27FC236}">
                <a16:creationId xmlns:a16="http://schemas.microsoft.com/office/drawing/2014/main" id="{9CF7DC3F-1DD4-5888-77DC-69514DA0B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853" y="1844249"/>
            <a:ext cx="6258603" cy="4473454"/>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750459-81F9-1124-CD6F-AAF78B692551}"/>
              </a:ext>
            </a:extLst>
          </p:cNvPr>
          <p:cNvPicPr>
            <a:picLocks noChangeAspect="1"/>
          </p:cNvPicPr>
          <p:nvPr/>
        </p:nvPicPr>
        <p:blipFill>
          <a:blip r:embed="rId4"/>
          <a:srcRect l="43269" t="24330" r="39135" b="37030"/>
          <a:stretch/>
        </p:blipFill>
        <p:spPr>
          <a:xfrm>
            <a:off x="4824049" y="1871649"/>
            <a:ext cx="3786553" cy="4469373"/>
          </a:xfrm>
          <a:prstGeom prst="rect">
            <a:avLst/>
          </a:prstGeom>
          <a:ln w="28575">
            <a:solidFill>
              <a:schemeClr val="bg1"/>
            </a:solidFill>
          </a:ln>
        </p:spPr>
      </p:pic>
      <p:pic>
        <p:nvPicPr>
          <p:cNvPr id="5128" name="Picture 8" descr="Interactive Whiteboards for Schools | Audio Visual for Classrooms">
            <a:extLst>
              <a:ext uri="{FF2B5EF4-FFF2-40B4-BE49-F238E27FC236}">
                <a16:creationId xmlns:a16="http://schemas.microsoft.com/office/drawing/2014/main" id="{80B122D6-E3B2-2D3A-DE39-DD504B7211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55"/>
          <a:stretch/>
        </p:blipFill>
        <p:spPr bwMode="auto">
          <a:xfrm>
            <a:off x="7540154" y="1844249"/>
            <a:ext cx="4626193" cy="4485113"/>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D520424-2D0D-301D-6A1E-3C0850F7E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1189" y="223369"/>
            <a:ext cx="655555" cy="61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29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ppt_w</p:attrName>
                                        </p:attrNameLst>
                                      </p:cBhvr>
                                      <p:tavLst>
                                        <p:tav tm="0">
                                          <p:val>
                                            <p:fltVal val="0"/>
                                          </p:val>
                                        </p:tav>
                                        <p:tav tm="100000">
                                          <p:val>
                                            <p:strVal val="#ppt_w"/>
                                          </p:val>
                                        </p:tav>
                                      </p:tavLst>
                                    </p:anim>
                                    <p:anim calcmode="lin" valueType="num">
                                      <p:cBhvr>
                                        <p:cTn id="8" dur="1000" fill="hold"/>
                                        <p:tgtEl>
                                          <p:spTgt spid="5122"/>
                                        </p:tgtEl>
                                        <p:attrNameLst>
                                          <p:attrName>ppt_h</p:attrName>
                                        </p:attrNameLst>
                                      </p:cBhvr>
                                      <p:tavLst>
                                        <p:tav tm="0">
                                          <p:val>
                                            <p:fltVal val="0"/>
                                          </p:val>
                                        </p:tav>
                                        <p:tav tm="100000">
                                          <p:val>
                                            <p:strVal val="#ppt_h"/>
                                          </p:val>
                                        </p:tav>
                                      </p:tavLst>
                                    </p:anim>
                                    <p:anim calcmode="lin" valueType="num">
                                      <p:cBhvr>
                                        <p:cTn id="9" dur="1000" fill="hold"/>
                                        <p:tgtEl>
                                          <p:spTgt spid="5122"/>
                                        </p:tgtEl>
                                        <p:attrNameLst>
                                          <p:attrName>style.rotation</p:attrName>
                                        </p:attrNameLst>
                                      </p:cBhvr>
                                      <p:tavLst>
                                        <p:tav tm="0">
                                          <p:val>
                                            <p:fltVal val="90"/>
                                          </p:val>
                                        </p:tav>
                                        <p:tav tm="100000">
                                          <p:val>
                                            <p:fltVal val="0"/>
                                          </p:val>
                                        </p:tav>
                                      </p:tavLst>
                                    </p:anim>
                                    <p:animEffect transition="in" filter="fade">
                                      <p:cBhvr>
                                        <p:cTn id="10" dur="10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 calcmode="lin" valueType="num">
                                      <p:cBhvr>
                                        <p:cTn id="15" dur="1000" fill="hold"/>
                                        <p:tgtEl>
                                          <p:spTgt spid="5124"/>
                                        </p:tgtEl>
                                        <p:attrNameLst>
                                          <p:attrName>ppt_w</p:attrName>
                                        </p:attrNameLst>
                                      </p:cBhvr>
                                      <p:tavLst>
                                        <p:tav tm="0">
                                          <p:val>
                                            <p:fltVal val="0"/>
                                          </p:val>
                                        </p:tav>
                                        <p:tav tm="100000">
                                          <p:val>
                                            <p:strVal val="#ppt_w"/>
                                          </p:val>
                                        </p:tav>
                                      </p:tavLst>
                                    </p:anim>
                                    <p:anim calcmode="lin" valueType="num">
                                      <p:cBhvr>
                                        <p:cTn id="16" dur="1000" fill="hold"/>
                                        <p:tgtEl>
                                          <p:spTgt spid="5124"/>
                                        </p:tgtEl>
                                        <p:attrNameLst>
                                          <p:attrName>ppt_h</p:attrName>
                                        </p:attrNameLst>
                                      </p:cBhvr>
                                      <p:tavLst>
                                        <p:tav tm="0">
                                          <p:val>
                                            <p:fltVal val="0"/>
                                          </p:val>
                                        </p:tav>
                                        <p:tav tm="100000">
                                          <p:val>
                                            <p:strVal val="#ppt_h"/>
                                          </p:val>
                                        </p:tav>
                                      </p:tavLst>
                                    </p:anim>
                                    <p:anim calcmode="lin" valueType="num">
                                      <p:cBhvr>
                                        <p:cTn id="17" dur="1000" fill="hold"/>
                                        <p:tgtEl>
                                          <p:spTgt spid="5124"/>
                                        </p:tgtEl>
                                        <p:attrNameLst>
                                          <p:attrName>style.rotation</p:attrName>
                                        </p:attrNameLst>
                                      </p:cBhvr>
                                      <p:tavLst>
                                        <p:tav tm="0">
                                          <p:val>
                                            <p:fltVal val="90"/>
                                          </p:val>
                                        </p:tav>
                                        <p:tav tm="100000">
                                          <p:val>
                                            <p:fltVal val="0"/>
                                          </p:val>
                                        </p:tav>
                                      </p:tavLst>
                                    </p:anim>
                                    <p:animEffect transition="in" filter="fade">
                                      <p:cBhvr>
                                        <p:cTn id="18" dur="1000"/>
                                        <p:tgtEl>
                                          <p:spTgt spid="512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anim calcmode="lin" valueType="num">
                                      <p:cBhvr>
                                        <p:cTn id="31" dur="1000" fill="hold"/>
                                        <p:tgtEl>
                                          <p:spTgt spid="5128"/>
                                        </p:tgtEl>
                                        <p:attrNameLst>
                                          <p:attrName>ppt_w</p:attrName>
                                        </p:attrNameLst>
                                      </p:cBhvr>
                                      <p:tavLst>
                                        <p:tav tm="0">
                                          <p:val>
                                            <p:fltVal val="0"/>
                                          </p:val>
                                        </p:tav>
                                        <p:tav tm="100000">
                                          <p:val>
                                            <p:strVal val="#ppt_w"/>
                                          </p:val>
                                        </p:tav>
                                      </p:tavLst>
                                    </p:anim>
                                    <p:anim calcmode="lin" valueType="num">
                                      <p:cBhvr>
                                        <p:cTn id="32" dur="1000" fill="hold"/>
                                        <p:tgtEl>
                                          <p:spTgt spid="5128"/>
                                        </p:tgtEl>
                                        <p:attrNameLst>
                                          <p:attrName>ppt_h</p:attrName>
                                        </p:attrNameLst>
                                      </p:cBhvr>
                                      <p:tavLst>
                                        <p:tav tm="0">
                                          <p:val>
                                            <p:fltVal val="0"/>
                                          </p:val>
                                        </p:tav>
                                        <p:tav tm="100000">
                                          <p:val>
                                            <p:strVal val="#ppt_h"/>
                                          </p:val>
                                        </p:tav>
                                      </p:tavLst>
                                    </p:anim>
                                    <p:anim calcmode="lin" valueType="num">
                                      <p:cBhvr>
                                        <p:cTn id="33" dur="1000" fill="hold"/>
                                        <p:tgtEl>
                                          <p:spTgt spid="5128"/>
                                        </p:tgtEl>
                                        <p:attrNameLst>
                                          <p:attrName>style.rotation</p:attrName>
                                        </p:attrNameLst>
                                      </p:cBhvr>
                                      <p:tavLst>
                                        <p:tav tm="0">
                                          <p:val>
                                            <p:fltVal val="90"/>
                                          </p:val>
                                        </p:tav>
                                        <p:tav tm="100000">
                                          <p:val>
                                            <p:fltVal val="0"/>
                                          </p:val>
                                        </p:tav>
                                      </p:tavLst>
                                    </p:anim>
                                    <p:animEffect transition="in" filter="fade">
                                      <p:cBhvr>
                                        <p:cTn id="34" dur="10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5"/>
            <a:ext cx="12192000" cy="1325563"/>
          </a:xfrm>
          <a:solidFill>
            <a:srgbClr val="002060"/>
          </a:solidFill>
        </p:spPr>
        <p:txBody>
          <a:bodyPr/>
          <a:lstStyle/>
          <a:p>
            <a:r>
              <a:rPr lang="en-GB" dirty="0">
                <a:solidFill>
                  <a:schemeClr val="bg1"/>
                </a:solidFill>
              </a:rPr>
              <a:t>Using Communication Tools (PPT)</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38</a:t>
            </a:fld>
            <a:endParaRPr lang="en-GB" dirty="0"/>
          </a:p>
        </p:txBody>
      </p:sp>
      <p:pic>
        <p:nvPicPr>
          <p:cNvPr id="3074" name="Picture 2" descr="Past Experience: Over 1,230 Royalty-Free Licensable Stock Illustrations &amp;  Drawings | Shutterstock">
            <a:extLst>
              <a:ext uri="{FF2B5EF4-FFF2-40B4-BE49-F238E27FC236}">
                <a16:creationId xmlns:a16="http://schemas.microsoft.com/office/drawing/2014/main" id="{6E9C706A-143C-79A3-D10A-6D67B208E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313" y="2515662"/>
            <a:ext cx="5457373" cy="36124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umb Signal Clip Art PNG">
            <a:extLst>
              <a:ext uri="{FF2B5EF4-FFF2-40B4-BE49-F238E27FC236}">
                <a16:creationId xmlns:a16="http://schemas.microsoft.com/office/drawing/2014/main" id="{0548AEBB-26CC-53AF-94DF-E3540972C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36" y="3014761"/>
            <a:ext cx="2137388" cy="26142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lipart Thumbs Down - Clip Art Thumbs Down - Free Transparent PNG Clipart  Images Download">
            <a:extLst>
              <a:ext uri="{FF2B5EF4-FFF2-40B4-BE49-F238E27FC236}">
                <a16:creationId xmlns:a16="http://schemas.microsoft.com/office/drawing/2014/main" id="{8AD386A0-5AA1-8FB0-643F-50C38EA5B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8452" y="3014761"/>
            <a:ext cx="1952212" cy="261424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5CC0C6F4-3B0C-E860-6998-1C69549396EC}"/>
              </a:ext>
            </a:extLst>
          </p:cNvPr>
          <p:cNvSpPr>
            <a:spLocks noGrp="1"/>
          </p:cNvSpPr>
          <p:nvPr>
            <p:ph idx="1"/>
          </p:nvPr>
        </p:nvSpPr>
        <p:spPr>
          <a:xfrm>
            <a:off x="266354" y="1561336"/>
            <a:ext cx="10959353" cy="781234"/>
          </a:xfrm>
        </p:spPr>
        <p:txBody>
          <a:bodyPr/>
          <a:lstStyle/>
          <a:p>
            <a:pPr marL="0" indent="0">
              <a:buNone/>
            </a:pPr>
            <a:r>
              <a:rPr lang="en-GB" b="1" u="sng" dirty="0"/>
              <a:t>How have you used PowerPoint in the past?</a:t>
            </a:r>
          </a:p>
        </p:txBody>
      </p:sp>
      <p:pic>
        <p:nvPicPr>
          <p:cNvPr id="7" name="Picture 2">
            <a:extLst>
              <a:ext uri="{FF2B5EF4-FFF2-40B4-BE49-F238E27FC236}">
                <a16:creationId xmlns:a16="http://schemas.microsoft.com/office/drawing/2014/main" id="{359D46C8-2B57-3E72-B6A5-7725343A5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0714" y="227662"/>
            <a:ext cx="973604" cy="90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12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5"/>
            <a:ext cx="12192000" cy="1325563"/>
          </a:xfrm>
          <a:solidFill>
            <a:srgbClr val="002060"/>
          </a:solidFill>
        </p:spPr>
        <p:txBody>
          <a:bodyPr/>
          <a:lstStyle/>
          <a:p>
            <a:r>
              <a:rPr lang="en-GB" dirty="0">
                <a:solidFill>
                  <a:schemeClr val="bg1"/>
                </a:solidFill>
              </a:rPr>
              <a:t>Using Communication Tools (PPT)</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266354" y="1561336"/>
            <a:ext cx="10959353" cy="781234"/>
          </a:xfrm>
        </p:spPr>
        <p:txBody>
          <a:bodyPr/>
          <a:lstStyle/>
          <a:p>
            <a:pPr marL="0" indent="0">
              <a:buNone/>
            </a:pPr>
            <a:r>
              <a:rPr lang="en-GB" b="1" u="sng" dirty="0"/>
              <a:t>How have you used PowerPoint in the past?</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39</a:t>
            </a:fld>
            <a:endParaRPr lang="en-GB" dirty="0"/>
          </a:p>
        </p:txBody>
      </p:sp>
      <p:pic>
        <p:nvPicPr>
          <p:cNvPr id="3" name="Picture 2">
            <a:hlinkClick r:id="rId2"/>
            <a:extLst>
              <a:ext uri="{FF2B5EF4-FFF2-40B4-BE49-F238E27FC236}">
                <a16:creationId xmlns:a16="http://schemas.microsoft.com/office/drawing/2014/main" id="{FBB98DEF-12D5-4365-0ACA-F443D3F57279}"/>
              </a:ext>
            </a:extLst>
          </p:cNvPr>
          <p:cNvPicPr>
            <a:picLocks noChangeAspect="1"/>
          </p:cNvPicPr>
          <p:nvPr/>
        </p:nvPicPr>
        <p:blipFill>
          <a:blip r:embed="rId3"/>
          <a:srcRect l="24135" t="22193" r="7020" b="5909"/>
          <a:stretch/>
        </p:blipFill>
        <p:spPr>
          <a:xfrm>
            <a:off x="867508" y="2560087"/>
            <a:ext cx="5505640" cy="3090435"/>
          </a:xfrm>
          <a:prstGeom prst="rect">
            <a:avLst/>
          </a:prstGeom>
        </p:spPr>
      </p:pic>
      <p:sp>
        <p:nvSpPr>
          <p:cNvPr id="7" name="TextBox 6">
            <a:extLst>
              <a:ext uri="{FF2B5EF4-FFF2-40B4-BE49-F238E27FC236}">
                <a16:creationId xmlns:a16="http://schemas.microsoft.com/office/drawing/2014/main" id="{A92A5F6C-1AF6-6E8B-F778-7CBADDEA83C8}"/>
              </a:ext>
            </a:extLst>
          </p:cNvPr>
          <p:cNvSpPr txBox="1"/>
          <p:nvPr/>
        </p:nvSpPr>
        <p:spPr>
          <a:xfrm>
            <a:off x="6705600" y="3584806"/>
            <a:ext cx="4829907" cy="707886"/>
          </a:xfrm>
          <a:prstGeom prst="rect">
            <a:avLst/>
          </a:prstGeom>
          <a:noFill/>
        </p:spPr>
        <p:txBody>
          <a:bodyPr wrap="square" rtlCol="0">
            <a:spAutoFit/>
          </a:bodyPr>
          <a:lstStyle/>
          <a:p>
            <a:pPr algn="ctr"/>
            <a:r>
              <a:rPr lang="en-GB" sz="4000" dirty="0">
                <a:latin typeface="Berlin Sans FB Demi" panose="020E0802020502020306" pitchFamily="34" charset="0"/>
              </a:rPr>
              <a:t>I made a video!</a:t>
            </a:r>
          </a:p>
        </p:txBody>
      </p:sp>
      <p:pic>
        <p:nvPicPr>
          <p:cNvPr id="2" name="Picture 2">
            <a:extLst>
              <a:ext uri="{FF2B5EF4-FFF2-40B4-BE49-F238E27FC236}">
                <a16:creationId xmlns:a16="http://schemas.microsoft.com/office/drawing/2014/main" id="{BA7449A2-E703-8DEA-CAC0-37CF9A2F7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0714" y="227662"/>
            <a:ext cx="973604" cy="90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46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FA850A-9A2B-5C4E-72EE-425AFBD48E7D}"/>
              </a:ext>
            </a:extLst>
          </p:cNvPr>
          <p:cNvSpPr>
            <a:spLocks noGrp="1"/>
          </p:cNvSpPr>
          <p:nvPr>
            <p:ph type="title"/>
          </p:nvPr>
        </p:nvSpPr>
        <p:spPr>
          <a:xfrm>
            <a:off x="0" y="0"/>
            <a:ext cx="12192000" cy="1325563"/>
          </a:xfrm>
          <a:solidFill>
            <a:srgbClr val="002060"/>
          </a:solidFill>
        </p:spPr>
        <p:txBody>
          <a:bodyPr/>
          <a:lstStyle/>
          <a:p>
            <a:r>
              <a:rPr lang="en-GB" dirty="0">
                <a:solidFill>
                  <a:schemeClr val="bg1"/>
                </a:solidFill>
              </a:rPr>
              <a:t>Science Communication Principles</a:t>
            </a:r>
          </a:p>
        </p:txBody>
      </p:sp>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601884" y="1787992"/>
            <a:ext cx="5818527" cy="4351338"/>
          </a:xfrm>
        </p:spPr>
        <p:txBody>
          <a:bodyPr/>
          <a:lstStyle/>
          <a:p>
            <a:pPr marL="514350" indent="-514350">
              <a:lnSpc>
                <a:spcPct val="100000"/>
              </a:lnSpc>
              <a:buFont typeface="+mj-lt"/>
              <a:buAutoNum type="arabicPeriod"/>
            </a:pPr>
            <a:r>
              <a:rPr lang="en-GB" dirty="0"/>
              <a:t>What do we mean by Science Communication?</a:t>
            </a:r>
          </a:p>
          <a:p>
            <a:pPr marL="514350" indent="-514350">
              <a:lnSpc>
                <a:spcPct val="100000"/>
              </a:lnSpc>
              <a:buFont typeface="+mj-lt"/>
              <a:buAutoNum type="arabicPeriod"/>
            </a:pPr>
            <a:endParaRPr lang="en-GB" dirty="0"/>
          </a:p>
          <a:p>
            <a:pPr marL="514350" indent="-514350">
              <a:lnSpc>
                <a:spcPct val="100000"/>
              </a:lnSpc>
              <a:buFont typeface="+mj-lt"/>
              <a:buAutoNum type="arabicPeriod"/>
            </a:pPr>
            <a:r>
              <a:rPr lang="en-GB" dirty="0"/>
              <a:t>Why do we need principles for communicating in Science?</a:t>
            </a:r>
          </a:p>
          <a:p>
            <a:pPr marL="514350" indent="-514350">
              <a:lnSpc>
                <a:spcPct val="100000"/>
              </a:lnSpc>
              <a:buFont typeface="+mj-lt"/>
              <a:buAutoNum type="arabicPeriod"/>
            </a:pPr>
            <a:endParaRPr lang="en-GB" dirty="0"/>
          </a:p>
          <a:p>
            <a:pPr marL="514350" indent="-514350">
              <a:lnSpc>
                <a:spcPct val="100000"/>
              </a:lnSpc>
              <a:buFont typeface="+mj-lt"/>
              <a:buAutoNum type="arabicPeriod"/>
            </a:pPr>
            <a:r>
              <a:rPr lang="en-GB" dirty="0"/>
              <a:t>How do we communicate scientific principles effectively?</a:t>
            </a:r>
          </a:p>
          <a:p>
            <a:endParaRPr lang="en-GB" dirty="0"/>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4</a:t>
            </a:fld>
            <a:endParaRPr lang="en-GB" dirty="0"/>
          </a:p>
        </p:txBody>
      </p:sp>
      <p:pic>
        <p:nvPicPr>
          <p:cNvPr id="1026" name="Picture 2" descr="What Do You Think Words Written By 3D Man | Royalty-Free Vector Stock |  FreeImages">
            <a:extLst>
              <a:ext uri="{FF2B5EF4-FFF2-40B4-BE49-F238E27FC236}">
                <a16:creationId xmlns:a16="http://schemas.microsoft.com/office/drawing/2014/main" id="{2252DA03-D3D5-1774-D981-2037040DD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411" y="1787992"/>
            <a:ext cx="4789954" cy="3601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772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5"/>
            <a:ext cx="12192000" cy="1325563"/>
          </a:xfrm>
          <a:solidFill>
            <a:srgbClr val="002060"/>
          </a:solidFill>
        </p:spPr>
        <p:txBody>
          <a:bodyPr/>
          <a:lstStyle/>
          <a:p>
            <a:r>
              <a:rPr lang="en-GB" dirty="0">
                <a:solidFill>
                  <a:schemeClr val="bg1"/>
                </a:solidFill>
              </a:rPr>
              <a:t>Using Communication Tools (PPT)</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714375" y="1723642"/>
            <a:ext cx="10763250" cy="4491561"/>
          </a:xfrm>
        </p:spPr>
        <p:txBody>
          <a:bodyPr/>
          <a:lstStyle/>
          <a:p>
            <a:pPr marL="0" indent="0" algn="just">
              <a:buNone/>
            </a:pPr>
            <a:r>
              <a:rPr lang="en-GB" b="0" i="0" dirty="0">
                <a:solidFill>
                  <a:srgbClr val="2E2E2E"/>
                </a:solidFill>
                <a:effectLst/>
                <a:latin typeface="Open Sans" panose="020B0606030504020204" pitchFamily="34" charset="0"/>
              </a:rPr>
              <a:t>PowerPoint presentations are a great way to support a speech, visualize complicated concepts or focus an audience’s attention. </a:t>
            </a:r>
          </a:p>
          <a:p>
            <a:pPr marL="0" indent="0" algn="just">
              <a:lnSpc>
                <a:spcPct val="100000"/>
              </a:lnSpc>
              <a:buNone/>
            </a:pPr>
            <a:endParaRPr lang="en-GB" sz="900" dirty="0">
              <a:solidFill>
                <a:srgbClr val="2E2E2E"/>
              </a:solidFill>
              <a:latin typeface="Open Sans" panose="020B0606030504020204" pitchFamily="34" charset="0"/>
            </a:endParaRPr>
          </a:p>
          <a:p>
            <a:pPr marL="0" indent="0" algn="just">
              <a:buNone/>
            </a:pPr>
            <a:r>
              <a:rPr lang="en-GB" b="0" i="0" dirty="0">
                <a:solidFill>
                  <a:srgbClr val="2E2E2E"/>
                </a:solidFill>
                <a:effectLst/>
                <a:latin typeface="Open Sans" panose="020B0606030504020204" pitchFamily="34" charset="0"/>
              </a:rPr>
              <a:t>However, a bad presentation can achieve the opposite. Poorly designed slides with too much text or distracting graphics can lead the audience away from your message </a:t>
            </a:r>
          </a:p>
          <a:p>
            <a:pPr marL="0" indent="0" algn="just">
              <a:buNone/>
            </a:pPr>
            <a:r>
              <a:rPr lang="en-GB" b="0" i="0" dirty="0">
                <a:solidFill>
                  <a:srgbClr val="2E2E2E"/>
                </a:solidFill>
                <a:effectLst/>
                <a:latin typeface="Open Sans" panose="020B0606030504020204" pitchFamily="34" charset="0"/>
              </a:rPr>
              <a:t>(TCNJ, 2024).</a:t>
            </a:r>
            <a:endParaRPr lang="en-GB" b="1" u="sng" dirty="0"/>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40</a:t>
            </a:fld>
            <a:endParaRPr lang="en-GB" dirty="0"/>
          </a:p>
        </p:txBody>
      </p:sp>
      <p:pic>
        <p:nvPicPr>
          <p:cNvPr id="2" name="Picture 2">
            <a:extLst>
              <a:ext uri="{FF2B5EF4-FFF2-40B4-BE49-F238E27FC236}">
                <a16:creationId xmlns:a16="http://schemas.microsoft.com/office/drawing/2014/main" id="{BA7449A2-E703-8DEA-CAC0-37CF9A2F7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0714" y="227662"/>
            <a:ext cx="973604" cy="90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551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504544" y="535955"/>
            <a:ext cx="11182911" cy="4351338"/>
          </a:xfrm>
        </p:spPr>
        <p:txBody>
          <a:bodyPr/>
          <a:lstStyle/>
          <a:p>
            <a:pPr marL="0" indent="0">
              <a:buNone/>
            </a:pPr>
            <a:r>
              <a:rPr lang="en-GB" sz="4800" b="1" u="sng" dirty="0"/>
              <a:t>Student Quiz:</a:t>
            </a:r>
          </a:p>
          <a:p>
            <a:pPr marL="0" indent="0">
              <a:lnSpc>
                <a:spcPct val="100000"/>
              </a:lnSpc>
              <a:buNone/>
            </a:pPr>
            <a:endParaRPr lang="en-GB" sz="1400" dirty="0"/>
          </a:p>
          <a:p>
            <a:pPr marL="0" indent="0">
              <a:lnSpc>
                <a:spcPct val="100000"/>
              </a:lnSpc>
              <a:buNone/>
            </a:pPr>
            <a:r>
              <a:rPr lang="en-GB" sz="4800" dirty="0"/>
              <a:t>For the following slides, decide whether it is a good use      of PowerPoint or a poor use     of PowerPoint</a:t>
            </a:r>
          </a:p>
          <a:p>
            <a:pPr marL="0" indent="0">
              <a:lnSpc>
                <a:spcPct val="100000"/>
              </a:lnSpc>
              <a:buNone/>
            </a:pPr>
            <a:endParaRPr lang="en-GB" sz="1100" dirty="0"/>
          </a:p>
          <a:p>
            <a:pPr marL="0" indent="0">
              <a:lnSpc>
                <a:spcPct val="100000"/>
              </a:lnSpc>
              <a:buNone/>
            </a:pPr>
            <a:r>
              <a:rPr lang="en-GB" sz="4800" b="1" dirty="0">
                <a:solidFill>
                  <a:srgbClr val="FF0000"/>
                </a:solidFill>
              </a:rPr>
              <a:t>- </a:t>
            </a:r>
            <a:r>
              <a:rPr lang="en-GB" sz="3200" b="1" dirty="0">
                <a:solidFill>
                  <a:srgbClr val="FF0000"/>
                </a:solidFill>
              </a:rPr>
              <a:t>Be prepared to explain your judgements!</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41</a:t>
            </a:fld>
            <a:endParaRPr lang="en-GB" dirty="0"/>
          </a:p>
        </p:txBody>
      </p:sp>
      <p:pic>
        <p:nvPicPr>
          <p:cNvPr id="2" name="Picture 4" descr="Thumb Signal Clip Art PNG">
            <a:extLst>
              <a:ext uri="{FF2B5EF4-FFF2-40B4-BE49-F238E27FC236}">
                <a16:creationId xmlns:a16="http://schemas.microsoft.com/office/drawing/2014/main" id="{EB0B7B59-CEB6-7845-562B-168A32F63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626" y="2887836"/>
            <a:ext cx="657969" cy="8047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lipart Thumbs Down - Clip Art Thumbs Down - Free Transparent PNG Clipart  Images Download">
            <a:extLst>
              <a:ext uri="{FF2B5EF4-FFF2-40B4-BE49-F238E27FC236}">
                <a16:creationId xmlns:a16="http://schemas.microsoft.com/office/drawing/2014/main" id="{17CA8467-E642-2333-8793-472B66C23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079" y="3692600"/>
            <a:ext cx="600965" cy="8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274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42</a:t>
            </a:fld>
            <a:endParaRPr lang="en-GB" dirty="0"/>
          </a:p>
        </p:txBody>
      </p:sp>
      <p:sp>
        <p:nvSpPr>
          <p:cNvPr id="15" name="TextBox 14">
            <a:extLst>
              <a:ext uri="{FF2B5EF4-FFF2-40B4-BE49-F238E27FC236}">
                <a16:creationId xmlns:a16="http://schemas.microsoft.com/office/drawing/2014/main" id="{04E34685-9262-36E4-4948-2B3948F3E7E2}"/>
              </a:ext>
            </a:extLst>
          </p:cNvPr>
          <p:cNvSpPr txBox="1"/>
          <p:nvPr/>
        </p:nvSpPr>
        <p:spPr>
          <a:xfrm>
            <a:off x="0" y="0"/>
            <a:ext cx="12192000" cy="6709914"/>
          </a:xfrm>
          <a:prstGeom prst="rect">
            <a:avLst/>
          </a:prstGeom>
          <a:noFill/>
        </p:spPr>
        <p:txBody>
          <a:bodyPr wrap="square" rtlCol="0">
            <a:spAutoFit/>
          </a:bodyPr>
          <a:lstStyle/>
          <a:p>
            <a:r>
              <a:rPr lang="en-GB" sz="1100" kern="100" dirty="0">
                <a:effectLst/>
                <a:latin typeface="Aptos" panose="020B0004020202020204" pitchFamily="34" charset="0"/>
                <a:ea typeface="Aptos" panose="020B0004020202020204" pitchFamily="34" charset="0"/>
                <a:cs typeface="Times New Roman" panose="02020603050405020304" pitchFamily="18" charset="0"/>
              </a:rPr>
              <a:t>The core principles of data science involve the entire data lifecycle: defining business problems, acquiring and preparing data (cleaning, transforming), exploring and </a:t>
            </a:r>
            <a:r>
              <a:rPr lang="en-GB" sz="1100" kern="100" dirty="0" err="1">
                <a:effectLst/>
                <a:latin typeface="Aptos" panose="020B0004020202020204" pitchFamily="34" charset="0"/>
                <a:ea typeface="Aptos" panose="020B0004020202020204" pitchFamily="34" charset="0"/>
                <a:cs typeface="Times New Roman" panose="02020603050405020304" pitchFamily="18" charset="0"/>
              </a:rPr>
              <a:t>analyzing</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 it (EDA), building and evaluating statistical and machine learning models, communicating insights through visualization, deploying and maintaining models, and crucially, adhering to ethical considerations like privacy and bias mitigation. These principles are underpinned by strong analytical thinking, domain knowledge, programming skills (like Python), and a commitment to continuous learning and ethical practices.</a:t>
            </a: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1. Problem Definition &amp; Data Acquisition</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Understand the Business Problem:</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Begin by clearly defining the objective and identifying the specific business problem to be solved. </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Data Acquisition:</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Gather relevant data from various sources, such as databases, APIs, or real-time streams. </a:t>
            </a: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2. Data Preparation &amp; Exploration </a:t>
            </a:r>
          </a:p>
          <a:p>
            <a:pPr marL="342900" lvl="0" indent="-342900">
              <a:buFont typeface="Symbol" panose="05050102010706020507" pitchFamily="18" charset="2"/>
              <a:buChar char=""/>
            </a:pPr>
            <a:r>
              <a:rPr lang="en-GB" sz="1100" b="1" kern="100" dirty="0">
                <a:effectLst/>
                <a:latin typeface="Aptos" panose="020B0004020202020204" pitchFamily="34" charset="0"/>
                <a:ea typeface="Aptos" panose="020B0004020202020204" pitchFamily="34" charset="0"/>
                <a:cs typeface="Times New Roman" panose="02020603050405020304" pitchFamily="18" charset="0"/>
              </a:rPr>
              <a:t>Data Cleaning:</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 Handle missing, inconsistent, or erroneous data to ensure data quality.</a:t>
            </a:r>
          </a:p>
          <a:p>
            <a:pPr marL="342900" lvl="0" indent="-342900">
              <a:buFont typeface="Symbol" panose="05050102010706020507" pitchFamily="18" charset="2"/>
              <a:buChar char=""/>
            </a:pPr>
            <a:r>
              <a:rPr lang="en-GB" sz="1100" b="1" kern="100" dirty="0">
                <a:effectLst/>
                <a:latin typeface="Aptos" panose="020B0004020202020204" pitchFamily="34" charset="0"/>
                <a:ea typeface="Aptos" panose="020B0004020202020204" pitchFamily="34" charset="0"/>
                <a:cs typeface="Times New Roman" panose="02020603050405020304" pitchFamily="18" charset="0"/>
              </a:rPr>
              <a:t>Data Transformation:</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 Normalize, encode, or scale data to make it suitable for </a:t>
            </a:r>
            <a:r>
              <a:rPr lang="en-GB" sz="1100" kern="100" dirty="0" err="1">
                <a:effectLst/>
                <a:latin typeface="Aptos" panose="020B0004020202020204" pitchFamily="34" charset="0"/>
                <a:ea typeface="Aptos" panose="020B0004020202020204" pitchFamily="34" charset="0"/>
                <a:cs typeface="Times New Roman" panose="02020603050405020304" pitchFamily="18" charset="0"/>
              </a:rPr>
              <a:t>modeling</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buFont typeface="Symbol" panose="05050102010706020507" pitchFamily="18" charset="2"/>
              <a:buChar char=""/>
            </a:pPr>
            <a:r>
              <a:rPr lang="en-GB" sz="1100" b="1" kern="100" dirty="0">
                <a:effectLst/>
                <a:latin typeface="Aptos" panose="020B0004020202020204" pitchFamily="34" charset="0"/>
                <a:ea typeface="Aptos" panose="020B0004020202020204" pitchFamily="34" charset="0"/>
                <a:cs typeface="Times New Roman" panose="02020603050405020304" pitchFamily="18" charset="0"/>
              </a:rPr>
              <a:t>Exploratory Data Analysis (EDA):</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 Use statistical analysis, visualizations, and other techniques to understand the data's structure, quality, and patterns.</a:t>
            </a: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3. </a:t>
            </a:r>
            <a:r>
              <a:rPr lang="en-GB" sz="1100" kern="100" dirty="0" err="1">
                <a:effectLst/>
                <a:latin typeface="Aptos" panose="020B0004020202020204" pitchFamily="34" charset="0"/>
                <a:ea typeface="Aptos" panose="020B0004020202020204" pitchFamily="34" charset="0"/>
                <a:cs typeface="Times New Roman" panose="02020603050405020304" pitchFamily="18" charset="0"/>
              </a:rPr>
              <a:t>Modeling</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 &amp; Evaluation</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Model Selection:</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Choose appropriate statistical and machine learning models (regression, classification, clustering) based on the problem type. </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Model Training &amp; Testing:</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Train selected models on the prepared data and evaluate their performance. </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Simplicity Over Complexity:</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Start with simpler models and only add complexity if necessary to avoid overfitting and improve interpretability. </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Bias Mitigation:</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Apply techniques to address algorithmic bias in models and data to ensure fairness. </a:t>
            </a: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4. Communication &amp; Deployment</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Data Visualization:</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Use charts, graphs, and dashboards to effectively communicate complex insights and findings to stakeholders. </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Deployment &amp; Integration:</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Deploy trained models into production environments or integrate them into software systems. </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Maintenance:</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Continuously monitor and maintain deployed models to ensure ongoing performance. </a:t>
            </a: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5. Foundational &amp; Ethical Principles</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Analytical Thinking:</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Apply statistical reasoning and hypothesis testing to extract meaningful information from data. </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Domain Knowledge:</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Integrate subject matter expertise to better understand the context and implications of the data and analysis. </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Ethical Considerations:</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Prioritize data privacy, security, transparency, and accountability, ensuring responsible data handling. </a:t>
            </a:r>
          </a:p>
          <a:p>
            <a:r>
              <a:rPr lang="en-GB" sz="1100" b="1" kern="100" dirty="0">
                <a:effectLst/>
                <a:latin typeface="Aptos" panose="020B0004020202020204" pitchFamily="34" charset="0"/>
                <a:ea typeface="Aptos" panose="020B0004020202020204" pitchFamily="34" charset="0"/>
                <a:cs typeface="Times New Roman" panose="02020603050405020304" pitchFamily="18" charset="0"/>
              </a:rPr>
              <a:t>Continuous Learning:</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100" kern="100" dirty="0">
                <a:effectLst/>
                <a:latin typeface="Aptos" panose="020B0004020202020204" pitchFamily="34" charset="0"/>
                <a:ea typeface="Aptos" panose="020B0004020202020204" pitchFamily="34" charset="0"/>
                <a:cs typeface="Times New Roman" panose="02020603050405020304" pitchFamily="18" charset="0"/>
              </a:rPr>
              <a:t>Stay updated with the latest trends, tools, and techniques in the rapidly evolving field of data science. </a:t>
            </a:r>
          </a:p>
        </p:txBody>
      </p:sp>
    </p:spTree>
    <p:extLst>
      <p:ext uri="{BB962C8B-B14F-4D97-AF65-F5344CB8AC3E}">
        <p14:creationId xmlns:p14="http://schemas.microsoft.com/office/powerpoint/2010/main" val="671818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43</a:t>
            </a:fld>
            <a:endParaRPr lang="en-GB" dirty="0"/>
          </a:p>
        </p:txBody>
      </p:sp>
      <p:pic>
        <p:nvPicPr>
          <p:cNvPr id="8194" name="Picture 2" descr="The Data Scientist's Guide to Impress at Work: A Playbook for Success -  StrataScratch">
            <a:extLst>
              <a:ext uri="{FF2B5EF4-FFF2-40B4-BE49-F238E27FC236}">
                <a16:creationId xmlns:a16="http://schemas.microsoft.com/office/drawing/2014/main" id="{2A912972-6826-058F-172D-7CD6CF2D7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137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44</a:t>
            </a:fld>
            <a:endParaRPr lang="en-GB" dirty="0"/>
          </a:p>
        </p:txBody>
      </p:sp>
      <p:sp>
        <p:nvSpPr>
          <p:cNvPr id="5" name="TextBox 4">
            <a:extLst>
              <a:ext uri="{FF2B5EF4-FFF2-40B4-BE49-F238E27FC236}">
                <a16:creationId xmlns:a16="http://schemas.microsoft.com/office/drawing/2014/main" id="{D9796860-68AC-5517-71AB-8BA754D98C47}"/>
              </a:ext>
            </a:extLst>
          </p:cNvPr>
          <p:cNvSpPr txBox="1"/>
          <p:nvPr/>
        </p:nvSpPr>
        <p:spPr>
          <a:xfrm>
            <a:off x="0" y="0"/>
            <a:ext cx="12192000" cy="6931128"/>
          </a:xfrm>
          <a:prstGeom prst="rect">
            <a:avLst/>
          </a:prstGeom>
          <a:solidFill>
            <a:srgbClr val="00B0F0"/>
          </a:solidFill>
        </p:spPr>
        <p:txBody>
          <a:bodyPr wrap="square" rtlCol="0">
            <a:spAutoFit/>
          </a:bodyPr>
          <a:lstStyle/>
          <a:p>
            <a:pPr>
              <a:lnSpc>
                <a:spcPct val="115000"/>
              </a:lnSpc>
              <a:spcAft>
                <a:spcPts val="800"/>
              </a:spcAft>
            </a:pPr>
            <a:r>
              <a:rPr lang="en-GB" sz="2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Robotics is an interdisciplinary field of engineering and computer science focused on the design, construction, operation, and application of robots. The primary goal of robotics is to create intelligent machines that can assist humans, often by performing tasks that are repetitive, dangerous, or otherwise undesirable for people. </a:t>
            </a:r>
          </a:p>
          <a:p>
            <a:pPr>
              <a:lnSpc>
                <a:spcPct val="115000"/>
              </a:lnSpc>
              <a:spcAft>
                <a:spcPts val="800"/>
              </a:spcAft>
            </a:pPr>
            <a:r>
              <a:rPr lang="en-GB" sz="2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Key components</a:t>
            </a:r>
            <a:endParaRPr lang="en-GB" sz="2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2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For a machine to be considered a robot, it typically combines three fundamental elements: </a:t>
            </a:r>
          </a:p>
          <a:p>
            <a:pPr marL="342900" lvl="0" indent="-342900">
              <a:lnSpc>
                <a:spcPct val="115000"/>
              </a:lnSpc>
              <a:spcAft>
                <a:spcPts val="800"/>
              </a:spcAft>
              <a:buSzPts val="1000"/>
              <a:buFont typeface="Symbol" panose="05050102010706020507" pitchFamily="18" charset="2"/>
              <a:buChar char=""/>
              <a:tabLst>
                <a:tab pos="457200" algn="l"/>
              </a:tabLst>
            </a:pPr>
            <a:r>
              <a:rPr lang="en-GB" sz="2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Mechanical construction</a:t>
            </a:r>
            <a:r>
              <a:rPr lang="en-GB" sz="2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The physical body or frame of the robot, which is built to carry out a specific task. This can range from humanoid forms to industrial arms or mobile vehicles.</a:t>
            </a:r>
          </a:p>
          <a:p>
            <a:pPr marL="342900" lvl="0" indent="-342900">
              <a:lnSpc>
                <a:spcPct val="115000"/>
              </a:lnSpc>
              <a:spcAft>
                <a:spcPts val="800"/>
              </a:spcAft>
              <a:buSzPts val="1000"/>
              <a:buFont typeface="Symbol" panose="05050102010706020507" pitchFamily="18" charset="2"/>
              <a:buChar char=""/>
              <a:tabLst>
                <a:tab pos="457200" algn="l"/>
              </a:tabLst>
            </a:pPr>
            <a:r>
              <a:rPr lang="en-GB" sz="2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Electrical components</a:t>
            </a:r>
            <a:r>
              <a:rPr lang="en-GB" sz="2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The power source and control systems that activate the machinery, such as motors for movement and sensors for detecting the environment.</a:t>
            </a:r>
          </a:p>
          <a:p>
            <a:pPr marL="342900" lvl="0" indent="-342900">
              <a:lnSpc>
                <a:spcPct val="115000"/>
              </a:lnSpc>
              <a:spcAft>
                <a:spcPts val="800"/>
              </a:spcAft>
              <a:buSzPts val="1000"/>
              <a:buFont typeface="Symbol" panose="05050102010706020507" pitchFamily="18" charset="2"/>
              <a:buChar char=""/>
              <a:tabLst>
                <a:tab pos="457200" algn="l"/>
              </a:tabLst>
            </a:pPr>
            <a:r>
              <a:rPr lang="en-GB" sz="2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Software</a:t>
            </a:r>
            <a:r>
              <a:rPr lang="en-GB" sz="2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The programming that tells the robot how and when to perform its tasks, which can range from simple remote controls to advanced artificial intelligence that allows for autonomous decision-making.</a:t>
            </a:r>
          </a:p>
          <a:p>
            <a:endParaRPr lang="en-GB" dirty="0"/>
          </a:p>
        </p:txBody>
      </p:sp>
    </p:spTree>
    <p:extLst>
      <p:ext uri="{BB962C8B-B14F-4D97-AF65-F5344CB8AC3E}">
        <p14:creationId xmlns:p14="http://schemas.microsoft.com/office/powerpoint/2010/main" val="435259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45</a:t>
            </a:fld>
            <a:endParaRPr lang="en-GB" dirty="0"/>
          </a:p>
        </p:txBody>
      </p:sp>
      <p:pic>
        <p:nvPicPr>
          <p:cNvPr id="17410" name="Picture 2" descr="AI in robotics: Top 6 examples of 2024 - Flitto DataLab">
            <a:extLst>
              <a:ext uri="{FF2B5EF4-FFF2-40B4-BE49-F238E27FC236}">
                <a16:creationId xmlns:a16="http://schemas.microsoft.com/office/drawing/2014/main" id="{086D2FC2-91E9-B121-DF2B-90CAE4BAD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700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46</a:t>
            </a:fld>
            <a:endParaRPr lang="en-GB" dirty="0"/>
          </a:p>
        </p:txBody>
      </p:sp>
      <p:pic>
        <p:nvPicPr>
          <p:cNvPr id="3" name="Picture 2">
            <a:extLst>
              <a:ext uri="{FF2B5EF4-FFF2-40B4-BE49-F238E27FC236}">
                <a16:creationId xmlns:a16="http://schemas.microsoft.com/office/drawing/2014/main" id="{822B9413-FC0B-077A-7710-EB4433A9E8FE}"/>
              </a:ext>
            </a:extLst>
          </p:cNvPr>
          <p:cNvPicPr>
            <a:picLocks noChangeAspect="1"/>
          </p:cNvPicPr>
          <p:nvPr/>
        </p:nvPicPr>
        <p:blipFill>
          <a:blip r:embed="rId3"/>
          <a:srcRect l="15156" t="26744" r="37266" b="23401"/>
          <a:stretch/>
        </p:blipFill>
        <p:spPr>
          <a:xfrm>
            <a:off x="0" y="0"/>
            <a:ext cx="12192000" cy="6866759"/>
          </a:xfrm>
          <a:prstGeom prst="rect">
            <a:avLst/>
          </a:prstGeom>
        </p:spPr>
      </p:pic>
    </p:spTree>
    <p:extLst>
      <p:ext uri="{BB962C8B-B14F-4D97-AF65-F5344CB8AC3E}">
        <p14:creationId xmlns:p14="http://schemas.microsoft.com/office/powerpoint/2010/main" val="383351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47</a:t>
            </a:fld>
            <a:endParaRPr lang="en-GB" dirty="0"/>
          </a:p>
        </p:txBody>
      </p:sp>
      <p:pic>
        <p:nvPicPr>
          <p:cNvPr id="5" name="Picture 4">
            <a:extLst>
              <a:ext uri="{FF2B5EF4-FFF2-40B4-BE49-F238E27FC236}">
                <a16:creationId xmlns:a16="http://schemas.microsoft.com/office/drawing/2014/main" id="{A179C710-AA9D-8323-FB45-CF8C880D1605}"/>
              </a:ext>
            </a:extLst>
          </p:cNvPr>
          <p:cNvPicPr>
            <a:picLocks noChangeAspect="1"/>
          </p:cNvPicPr>
          <p:nvPr/>
        </p:nvPicPr>
        <p:blipFill>
          <a:blip r:embed="rId3"/>
          <a:srcRect l="15081" t="28160" r="37147" b="22244"/>
          <a:stretch/>
        </p:blipFill>
        <p:spPr>
          <a:xfrm>
            <a:off x="0" y="0"/>
            <a:ext cx="12192000" cy="6858000"/>
          </a:xfrm>
          <a:prstGeom prst="rect">
            <a:avLst/>
          </a:prstGeom>
        </p:spPr>
      </p:pic>
    </p:spTree>
    <p:extLst>
      <p:ext uri="{BB962C8B-B14F-4D97-AF65-F5344CB8AC3E}">
        <p14:creationId xmlns:p14="http://schemas.microsoft.com/office/powerpoint/2010/main" val="1276154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48</a:t>
            </a:fld>
            <a:endParaRPr lang="en-GB" dirty="0"/>
          </a:p>
        </p:txBody>
      </p:sp>
      <p:pic>
        <p:nvPicPr>
          <p:cNvPr id="9218" name="Picture 2" descr="What Is Robotics? | Definition from TechTarget">
            <a:extLst>
              <a:ext uri="{FF2B5EF4-FFF2-40B4-BE49-F238E27FC236}">
                <a16:creationId xmlns:a16="http://schemas.microsoft.com/office/drawing/2014/main" id="{CF8CB561-4F8F-0466-5665-7F959CD8C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4"/>
            <a:ext cx="12192000" cy="492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46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49</a:t>
            </a:fld>
            <a:endParaRPr lang="en-GB" dirty="0"/>
          </a:p>
        </p:txBody>
      </p:sp>
      <p:pic>
        <p:nvPicPr>
          <p:cNvPr id="11266" name="Picture 2" descr="What Is Automation? Definition, Types, Benefits, and Importance |  Spiceworks - Spiceworks">
            <a:extLst>
              <a:ext uri="{FF2B5EF4-FFF2-40B4-BE49-F238E27FC236}">
                <a16:creationId xmlns:a16="http://schemas.microsoft.com/office/drawing/2014/main" id="{636DE327-7CC2-96E1-69FA-E42FFD51C2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01"/>
          <a:stretch/>
        </p:blipFill>
        <p:spPr bwMode="auto">
          <a:xfrm>
            <a:off x="314324" y="1591512"/>
            <a:ext cx="5299747"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C75871-9FDB-D615-2BB7-208E40A48ECB}"/>
              </a:ext>
            </a:extLst>
          </p:cNvPr>
          <p:cNvSpPr txBox="1"/>
          <p:nvPr/>
        </p:nvSpPr>
        <p:spPr>
          <a:xfrm>
            <a:off x="6000750" y="1699377"/>
            <a:ext cx="5629275" cy="2775119"/>
          </a:xfrm>
          <a:prstGeom prst="rect">
            <a:avLst/>
          </a:prstGeom>
          <a:noFill/>
        </p:spPr>
        <p:txBody>
          <a:bodyPr wrap="square" rtlCol="0">
            <a:spAutoFit/>
          </a:bodyPr>
          <a:lstStyle/>
          <a:p>
            <a:pPr>
              <a:lnSpc>
                <a:spcPct val="115000"/>
              </a:lnSpc>
              <a:spcAft>
                <a:spcPts val="800"/>
              </a:spcAft>
            </a:pPr>
            <a:r>
              <a:rPr lang="en-GB" sz="2000" b="1" u="sng" kern="100" dirty="0">
                <a:effectLst/>
                <a:latin typeface="Blackadder ITC" panose="04020505051007020D02" pitchFamily="82" charset="0"/>
                <a:ea typeface="Aptos" panose="020B0004020202020204" pitchFamily="34" charset="0"/>
                <a:cs typeface="Times New Roman" panose="02020603050405020304" pitchFamily="18" charset="0"/>
              </a:rPr>
              <a:t>Defining Automation</a:t>
            </a:r>
            <a:endParaRPr lang="en-GB" sz="2000" kern="100" dirty="0">
              <a:effectLst/>
              <a:latin typeface="Blackadder ITC" panose="04020505051007020D02" pitchFamily="82" charset="0"/>
              <a:ea typeface="Aptos" panose="020B0004020202020204" pitchFamily="34" charset="0"/>
              <a:cs typeface="Times New Roman" panose="02020603050405020304" pitchFamily="18" charset="0"/>
            </a:endParaRPr>
          </a:p>
          <a:p>
            <a:pPr>
              <a:lnSpc>
                <a:spcPct val="115000"/>
              </a:lnSpc>
              <a:spcAft>
                <a:spcPts val="800"/>
              </a:spcAft>
            </a:pPr>
            <a:r>
              <a:rPr lang="en-GB" sz="2000" b="1" i="0" dirty="0">
                <a:solidFill>
                  <a:srgbClr val="101111"/>
                </a:solidFill>
                <a:effectLst/>
                <a:latin typeface="Blackadder ITC" panose="04020505051007020D02" pitchFamily="82" charset="0"/>
              </a:rPr>
              <a:t>Automation</a:t>
            </a:r>
            <a:r>
              <a:rPr lang="en-GB" sz="2000" b="0" i="0" dirty="0">
                <a:solidFill>
                  <a:srgbClr val="101111"/>
                </a:solidFill>
                <a:effectLst/>
                <a:latin typeface="Blackadder ITC" panose="04020505051007020D02" pitchFamily="82" charset="0"/>
              </a:rPr>
              <a:t> is the application of technology to perform tasks without human intervention. It involves using software, machines or systems to execute processes or workflows automatically. Automation can range from simple repetitive tasks to complex decision-making processes</a:t>
            </a:r>
          </a:p>
          <a:p>
            <a:pPr>
              <a:lnSpc>
                <a:spcPct val="115000"/>
              </a:lnSpc>
              <a:spcAft>
                <a:spcPts val="800"/>
              </a:spcAft>
            </a:pPr>
            <a:r>
              <a:rPr lang="en-GB" sz="2000" kern="100" dirty="0">
                <a:effectLst/>
                <a:latin typeface="Blackadder ITC" panose="04020505051007020D02" pitchFamily="82" charset="0"/>
                <a:ea typeface="Aptos" panose="020B0004020202020204" pitchFamily="34" charset="0"/>
                <a:cs typeface="Times New Roman" panose="02020603050405020304" pitchFamily="18" charset="0"/>
              </a:rPr>
              <a:t>(Infinity Group, 2025).</a:t>
            </a:r>
          </a:p>
        </p:txBody>
      </p:sp>
    </p:spTree>
    <p:extLst>
      <p:ext uri="{BB962C8B-B14F-4D97-AF65-F5344CB8AC3E}">
        <p14:creationId xmlns:p14="http://schemas.microsoft.com/office/powerpoint/2010/main" val="2845002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570732" y="844517"/>
            <a:ext cx="10860741" cy="4351338"/>
          </a:xfrm>
        </p:spPr>
        <p:txBody>
          <a:bodyPr/>
          <a:lstStyle/>
          <a:p>
            <a:pPr marL="514350" indent="-514350">
              <a:buFont typeface="+mj-lt"/>
              <a:buAutoNum type="arabicPeriod"/>
            </a:pPr>
            <a:r>
              <a:rPr lang="en-GB" b="1" dirty="0"/>
              <a:t>What do we mean by Science Communication?</a:t>
            </a:r>
          </a:p>
          <a:p>
            <a:pPr marL="514350" indent="-514350">
              <a:buFont typeface="+mj-lt"/>
              <a:buAutoNum type="arabicPeriod"/>
            </a:pPr>
            <a:endParaRPr lang="en-GB" dirty="0"/>
          </a:p>
          <a:p>
            <a:pPr marL="625475">
              <a:lnSpc>
                <a:spcPct val="100000"/>
              </a:lnSpc>
              <a:buFont typeface="Wingdings" panose="05000000000000000000" pitchFamily="2" charset="2"/>
              <a:buChar char="q"/>
            </a:pPr>
            <a:r>
              <a:rPr lang="en-GB" dirty="0">
                <a:effectLst/>
                <a:latin typeface="Aptos" panose="020B0004020202020204" pitchFamily="34" charset="0"/>
                <a:ea typeface="Aptos" panose="020B0004020202020204" pitchFamily="34" charset="0"/>
                <a:cs typeface="Times New Roman" panose="02020603050405020304" pitchFamily="18" charset="0"/>
              </a:rPr>
              <a:t> “It is about how we can effectively engage in the practice and art of communication to increase both public understanding and public impact of our science” (Spitzer, 2025).</a:t>
            </a:r>
          </a:p>
          <a:p>
            <a:pPr marL="625475">
              <a:lnSpc>
                <a:spcPct val="100000"/>
              </a:lnSpc>
              <a:buFont typeface="Wingdings" panose="05000000000000000000" pitchFamily="2" charset="2"/>
              <a:buChar char="q"/>
            </a:pPr>
            <a:endParaRPr lang="en-GB" sz="1200" dirty="0">
              <a:latin typeface="Aptos" panose="020B0004020202020204" pitchFamily="34" charset="0"/>
            </a:endParaRPr>
          </a:p>
          <a:p>
            <a:pPr marL="625475">
              <a:lnSpc>
                <a:spcPct val="100000"/>
              </a:lnSpc>
              <a:buFont typeface="Wingdings" panose="05000000000000000000" pitchFamily="2" charset="2"/>
              <a:buChar char="q"/>
            </a:pPr>
            <a:r>
              <a:rPr lang="en-GB" dirty="0">
                <a:latin typeface="Aptos" panose="020B0004020202020204" pitchFamily="34" charset="0"/>
              </a:rPr>
              <a:t> The practice of producing and negotiating meanings, under specific social, cultural and political condition</a:t>
            </a:r>
            <a:r>
              <a:rPr lang="en-GB" dirty="0">
                <a:latin typeface="Aptos" panose="020B0004020202020204" pitchFamily="34" charset="0"/>
                <a:cs typeface="Times New Roman" panose="02020603050405020304" pitchFamily="18" charset="0"/>
              </a:rPr>
              <a:t>s (Schirato and Yell, 1997; Burns, O’Connor and </a:t>
            </a:r>
            <a:r>
              <a:rPr lang="en-GB" dirty="0" err="1">
                <a:latin typeface="Aptos" panose="020B0004020202020204" pitchFamily="34" charset="0"/>
                <a:cs typeface="Times New Roman" panose="02020603050405020304" pitchFamily="18" charset="0"/>
              </a:rPr>
              <a:t>Stocklmayer</a:t>
            </a:r>
            <a:r>
              <a:rPr lang="en-GB" dirty="0">
                <a:latin typeface="Aptos" panose="020B0004020202020204" pitchFamily="34" charset="0"/>
                <a:cs typeface="Times New Roman" panose="02020603050405020304" pitchFamily="18" charset="0"/>
              </a:rPr>
              <a:t>, 2003).</a:t>
            </a:r>
            <a:endParaRPr lang="en-GB" dirty="0">
              <a:latin typeface="Aptos" panose="020B0004020202020204" pitchFamily="34" charset="0"/>
            </a:endParaRPr>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5</a:t>
            </a:fld>
            <a:endParaRPr lang="en-GB" dirty="0"/>
          </a:p>
        </p:txBody>
      </p:sp>
    </p:spTree>
    <p:extLst>
      <p:ext uri="{BB962C8B-B14F-4D97-AF65-F5344CB8AC3E}">
        <p14:creationId xmlns:p14="http://schemas.microsoft.com/office/powerpoint/2010/main" val="227752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50</a:t>
            </a:fld>
            <a:endParaRPr lang="en-GB" dirty="0"/>
          </a:p>
        </p:txBody>
      </p:sp>
      <p:pic>
        <p:nvPicPr>
          <p:cNvPr id="11266" name="Picture 2" descr="What Is Automation? Definition, Types, Benefits, and Importance |  Spiceworks - Spiceworks">
            <a:extLst>
              <a:ext uri="{FF2B5EF4-FFF2-40B4-BE49-F238E27FC236}">
                <a16:creationId xmlns:a16="http://schemas.microsoft.com/office/drawing/2014/main" id="{636DE327-7CC2-96E1-69FA-E42FFD51C2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01"/>
          <a:stretch/>
        </p:blipFill>
        <p:spPr bwMode="auto">
          <a:xfrm>
            <a:off x="314324" y="1591512"/>
            <a:ext cx="5299747"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C75871-9FDB-D615-2BB7-208E40A48ECB}"/>
              </a:ext>
            </a:extLst>
          </p:cNvPr>
          <p:cNvSpPr txBox="1"/>
          <p:nvPr/>
        </p:nvSpPr>
        <p:spPr>
          <a:xfrm>
            <a:off x="5981700" y="876300"/>
            <a:ext cx="5629275" cy="4523867"/>
          </a:xfrm>
          <a:prstGeom prst="rect">
            <a:avLst/>
          </a:prstGeom>
          <a:noFill/>
        </p:spPr>
        <p:txBody>
          <a:bodyPr wrap="square" rtlCol="0">
            <a:spAutoFit/>
          </a:bodyPr>
          <a:lstStyle/>
          <a:p>
            <a:pPr>
              <a:lnSpc>
                <a:spcPct val="115000"/>
              </a:lnSpc>
              <a:spcAft>
                <a:spcPts val="800"/>
              </a:spcAft>
            </a:pPr>
            <a:r>
              <a:rPr lang="en-GB" sz="2400" b="1" u="sng" kern="100" dirty="0">
                <a:effectLst/>
                <a:latin typeface="Aptos" panose="020B0004020202020204" pitchFamily="34" charset="0"/>
                <a:ea typeface="Aptos" panose="020B0004020202020204" pitchFamily="34" charset="0"/>
                <a:cs typeface="Times New Roman" panose="02020603050405020304" pitchFamily="18" charset="0"/>
              </a:rPr>
              <a:t>Defining Automation</a:t>
            </a:r>
            <a:endParaRPr lang="en-GB"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2400" b="1" i="0" dirty="0">
                <a:solidFill>
                  <a:srgbClr val="101111"/>
                </a:solidFill>
                <a:effectLst/>
                <a:latin typeface="Aptos" panose="020B0004020202020204" pitchFamily="34" charset="0"/>
              </a:rPr>
              <a:t>Automation</a:t>
            </a:r>
            <a:r>
              <a:rPr lang="en-GB" sz="2400" b="0" i="0" dirty="0">
                <a:solidFill>
                  <a:srgbClr val="101111"/>
                </a:solidFill>
                <a:effectLst/>
                <a:latin typeface="Aptos" panose="020B0004020202020204" pitchFamily="34" charset="0"/>
              </a:rPr>
              <a:t> is the application of technology to perform tasks without human intervention. It involves using software, machines or systems to execute processes or workflows automatically. Automation can range from simple repetitive tasks to complex decision-making processes</a:t>
            </a:r>
          </a:p>
          <a:p>
            <a:pPr>
              <a:lnSpc>
                <a:spcPct val="115000"/>
              </a:lnSpc>
              <a:spcAft>
                <a:spcPts val="800"/>
              </a:spcAft>
            </a:pPr>
            <a:r>
              <a:rPr lang="en-GB" sz="2400" kern="100" dirty="0">
                <a:effectLst/>
                <a:latin typeface="Aptos" panose="020B0004020202020204" pitchFamily="34" charset="0"/>
                <a:ea typeface="Aptos" panose="020B0004020202020204" pitchFamily="34" charset="0"/>
                <a:cs typeface="Times New Roman" panose="02020603050405020304" pitchFamily="18" charset="0"/>
              </a:rPr>
              <a:t>(Infinity Group, 2025).</a:t>
            </a:r>
          </a:p>
        </p:txBody>
      </p:sp>
    </p:spTree>
    <p:extLst>
      <p:ext uri="{BB962C8B-B14F-4D97-AF65-F5344CB8AC3E}">
        <p14:creationId xmlns:p14="http://schemas.microsoft.com/office/powerpoint/2010/main" val="3031335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51</a:t>
            </a:fld>
            <a:endParaRPr lang="en-GB" dirty="0"/>
          </a:p>
        </p:txBody>
      </p:sp>
      <p:pic>
        <p:nvPicPr>
          <p:cNvPr id="3" name="Picture 2">
            <a:extLst>
              <a:ext uri="{FF2B5EF4-FFF2-40B4-BE49-F238E27FC236}">
                <a16:creationId xmlns:a16="http://schemas.microsoft.com/office/drawing/2014/main" id="{025BCD86-B632-5F65-7460-512FD3D92DBB}"/>
              </a:ext>
            </a:extLst>
          </p:cNvPr>
          <p:cNvPicPr>
            <a:picLocks noChangeAspect="1"/>
          </p:cNvPicPr>
          <p:nvPr/>
        </p:nvPicPr>
        <p:blipFill>
          <a:blip r:embed="rId3"/>
          <a:srcRect l="15079" t="35610" r="37343" b="14681"/>
          <a:stretch/>
        </p:blipFill>
        <p:spPr>
          <a:xfrm>
            <a:off x="0" y="0"/>
            <a:ext cx="12192000" cy="6846740"/>
          </a:xfrm>
          <a:prstGeom prst="rect">
            <a:avLst/>
          </a:prstGeom>
        </p:spPr>
      </p:pic>
    </p:spTree>
    <p:extLst>
      <p:ext uri="{BB962C8B-B14F-4D97-AF65-F5344CB8AC3E}">
        <p14:creationId xmlns:p14="http://schemas.microsoft.com/office/powerpoint/2010/main" val="3461291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52</a:t>
            </a:fld>
            <a:endParaRPr lang="en-GB" dirty="0"/>
          </a:p>
        </p:txBody>
      </p:sp>
      <p:pic>
        <p:nvPicPr>
          <p:cNvPr id="18434" name="Picture 2" descr="Examples of robots' physical designs measured by abstraction level... |  Download Scientific Diagram">
            <a:extLst>
              <a:ext uri="{FF2B5EF4-FFF2-40B4-BE49-F238E27FC236}">
                <a16:creationId xmlns:a16="http://schemas.microsoft.com/office/drawing/2014/main" id="{6B92F04F-2797-34B7-894A-8A06B1F087E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1"/>
            <a:ext cx="12192000" cy="68562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8D0203-3D0F-F4C5-7F1C-521A3E44185B}"/>
              </a:ext>
            </a:extLst>
          </p:cNvPr>
          <p:cNvSpPr txBox="1"/>
          <p:nvPr/>
        </p:nvSpPr>
        <p:spPr>
          <a:xfrm>
            <a:off x="3167062" y="1719942"/>
            <a:ext cx="5857875" cy="3416320"/>
          </a:xfrm>
          <a:prstGeom prst="rect">
            <a:avLst/>
          </a:prstGeom>
          <a:noFill/>
        </p:spPr>
        <p:txBody>
          <a:bodyPr wrap="square" rtlCol="0">
            <a:spAutoFit/>
          </a:bodyPr>
          <a:lstStyle/>
          <a:p>
            <a:r>
              <a:rPr lang="en-GB" sz="3600" dirty="0"/>
              <a:t>Robots can take a variety of different forms such as a human form, the form of an animal (e.g. dog) or the form of an object (e.g. kiosk / reception point).</a:t>
            </a:r>
          </a:p>
        </p:txBody>
      </p:sp>
    </p:spTree>
    <p:extLst>
      <p:ext uri="{BB962C8B-B14F-4D97-AF65-F5344CB8AC3E}">
        <p14:creationId xmlns:p14="http://schemas.microsoft.com/office/powerpoint/2010/main" val="1172617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6"/>
            <a:ext cx="12192000" cy="960686"/>
          </a:xfrm>
          <a:solidFill>
            <a:srgbClr val="002060"/>
          </a:solidFill>
        </p:spPr>
        <p:txBody>
          <a:bodyPr/>
          <a:lstStyle/>
          <a:p>
            <a:r>
              <a:rPr lang="en-GB" dirty="0">
                <a:solidFill>
                  <a:schemeClr val="bg1"/>
                </a:solidFill>
              </a:rPr>
              <a:t>Using Communication Tools (PPT)</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436814" y="1253331"/>
            <a:ext cx="6983162" cy="4351338"/>
          </a:xfrm>
        </p:spPr>
        <p:txBody>
          <a:bodyPr/>
          <a:lstStyle/>
          <a:p>
            <a:pPr marL="0" indent="0">
              <a:buNone/>
            </a:pPr>
            <a:r>
              <a:rPr lang="en-GB" sz="3200" b="1" u="sng" dirty="0"/>
              <a:t>Student Task:</a:t>
            </a:r>
          </a:p>
          <a:p>
            <a:pPr marL="0" indent="0">
              <a:buNone/>
            </a:pPr>
            <a:r>
              <a:rPr lang="en-GB" sz="2400" b="1" dirty="0"/>
              <a:t>Working in pairs,</a:t>
            </a:r>
          </a:p>
          <a:p>
            <a:pPr marL="0" indent="0">
              <a:buNone/>
            </a:pPr>
            <a:r>
              <a:rPr lang="en-GB" sz="2400" b="1" dirty="0"/>
              <a:t>based on your experiences as a student:</a:t>
            </a:r>
          </a:p>
          <a:p>
            <a:r>
              <a:rPr lang="en-GB" sz="2400" b="1" dirty="0">
                <a:solidFill>
                  <a:srgbClr val="00B050"/>
                </a:solidFill>
              </a:rPr>
              <a:t>Create a checklist of Do’s and Don’ts for using PowerPoint as a communication / presentation tool.</a:t>
            </a:r>
          </a:p>
          <a:p>
            <a:endParaRPr lang="en-GB" sz="900" b="1" dirty="0">
              <a:solidFill>
                <a:srgbClr val="FF0000"/>
              </a:solidFill>
            </a:endParaRPr>
          </a:p>
          <a:p>
            <a:r>
              <a:rPr lang="en-GB" sz="2400" b="1" dirty="0">
                <a:solidFill>
                  <a:srgbClr val="FF0000"/>
                </a:solidFill>
              </a:rPr>
              <a:t>Be prepared to share your responses!</a:t>
            </a: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53</a:t>
            </a:fld>
            <a:endParaRPr lang="en-GB" dirty="0"/>
          </a:p>
        </p:txBody>
      </p:sp>
      <p:pic>
        <p:nvPicPr>
          <p:cNvPr id="7" name="Picture 2">
            <a:extLst>
              <a:ext uri="{FF2B5EF4-FFF2-40B4-BE49-F238E27FC236}">
                <a16:creationId xmlns:a16="http://schemas.microsoft.com/office/drawing/2014/main" id="{FE8413A7-E189-F5BF-93A9-74383B1F4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0714" y="227662"/>
            <a:ext cx="604450" cy="56294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30+ Dos And Donts Template Stock Illustrations, Royalty-Free Vector  Graphics &amp; Clip Art - iStock">
            <a:extLst>
              <a:ext uri="{FF2B5EF4-FFF2-40B4-BE49-F238E27FC236}">
                <a16:creationId xmlns:a16="http://schemas.microsoft.com/office/drawing/2014/main" id="{2EC8B0E1-666A-A9C6-6403-77B67508C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023" y="1738338"/>
            <a:ext cx="4636327" cy="356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483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54</a:t>
            </a:fld>
            <a:endParaRPr lang="en-GB" dirty="0"/>
          </a:p>
        </p:txBody>
      </p:sp>
      <p:pic>
        <p:nvPicPr>
          <p:cNvPr id="19458" name="Picture 2" descr="Useful Tips for Creating Impressive PowerPoint Presentations - Enago Academy">
            <a:extLst>
              <a:ext uri="{FF2B5EF4-FFF2-40B4-BE49-F238E27FC236}">
                <a16:creationId xmlns:a16="http://schemas.microsoft.com/office/drawing/2014/main" id="{82767DD1-5324-9F6D-10C5-8518D1BB3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17A264-B190-BAE8-FDF2-B71A20A28309}"/>
              </a:ext>
            </a:extLst>
          </p:cNvPr>
          <p:cNvSpPr txBox="1"/>
          <p:nvPr/>
        </p:nvSpPr>
        <p:spPr>
          <a:xfrm>
            <a:off x="9439275" y="5724525"/>
            <a:ext cx="2524126" cy="369332"/>
          </a:xfrm>
          <a:prstGeom prst="rect">
            <a:avLst/>
          </a:prstGeom>
          <a:noFill/>
        </p:spPr>
        <p:txBody>
          <a:bodyPr wrap="square" rtlCol="0">
            <a:spAutoFit/>
          </a:bodyPr>
          <a:lstStyle/>
          <a:p>
            <a:r>
              <a:rPr lang="en-GB" dirty="0">
                <a:latin typeface="Aptos" panose="020B0004020202020204" pitchFamily="34" charset="0"/>
              </a:rPr>
              <a:t>(</a:t>
            </a:r>
            <a:r>
              <a:rPr lang="en-GB" dirty="0" err="1">
                <a:latin typeface="Aptos" panose="020B0004020202020204" pitchFamily="34" charset="0"/>
              </a:rPr>
              <a:t>Enago</a:t>
            </a:r>
            <a:r>
              <a:rPr lang="en-GB" dirty="0">
                <a:latin typeface="Aptos" panose="020B0004020202020204" pitchFamily="34" charset="0"/>
              </a:rPr>
              <a:t> Academy, 2023)</a:t>
            </a:r>
          </a:p>
        </p:txBody>
      </p:sp>
    </p:spTree>
    <p:extLst>
      <p:ext uri="{BB962C8B-B14F-4D97-AF65-F5344CB8AC3E}">
        <p14:creationId xmlns:p14="http://schemas.microsoft.com/office/powerpoint/2010/main" val="1157967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55</a:t>
            </a:fld>
            <a:endParaRPr lang="en-GB" dirty="0"/>
          </a:p>
        </p:txBody>
      </p:sp>
      <p:pic>
        <p:nvPicPr>
          <p:cNvPr id="1026" name="Picture 2" descr="How to Make a PowerPoint Presentation - Overview, Steps">
            <a:extLst>
              <a:ext uri="{FF2B5EF4-FFF2-40B4-BE49-F238E27FC236}">
                <a16:creationId xmlns:a16="http://schemas.microsoft.com/office/drawing/2014/main" id="{5D69885B-A00F-B500-6F3F-983CD744B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4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660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56</a:t>
            </a:fld>
            <a:endParaRPr lang="en-GB" dirty="0"/>
          </a:p>
        </p:txBody>
      </p:sp>
      <p:pic>
        <p:nvPicPr>
          <p:cNvPr id="9" name="Picture 8">
            <a:extLst>
              <a:ext uri="{FF2B5EF4-FFF2-40B4-BE49-F238E27FC236}">
                <a16:creationId xmlns:a16="http://schemas.microsoft.com/office/drawing/2014/main" id="{7FB4127A-9BCA-00DB-76AC-3D64C4C098EA}"/>
              </a:ext>
            </a:extLst>
          </p:cNvPr>
          <p:cNvPicPr>
            <a:picLocks noChangeAspect="1"/>
          </p:cNvPicPr>
          <p:nvPr/>
        </p:nvPicPr>
        <p:blipFill>
          <a:blip r:embed="rId2"/>
          <a:srcRect l="57500" t="34157" r="3438" b="21366"/>
          <a:stretch/>
        </p:blipFill>
        <p:spPr>
          <a:xfrm>
            <a:off x="-1" y="0"/>
            <a:ext cx="12192001" cy="6865020"/>
          </a:xfrm>
          <a:prstGeom prst="rect">
            <a:avLst/>
          </a:prstGeom>
        </p:spPr>
      </p:pic>
    </p:spTree>
    <p:extLst>
      <p:ext uri="{BB962C8B-B14F-4D97-AF65-F5344CB8AC3E}">
        <p14:creationId xmlns:p14="http://schemas.microsoft.com/office/powerpoint/2010/main" val="2083010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527969" y="1621036"/>
            <a:ext cx="11136061" cy="3926284"/>
          </a:xfrm>
        </p:spPr>
        <p:txBody>
          <a:bodyPr/>
          <a:lstStyle/>
          <a:p>
            <a:pPr marL="0" indent="0">
              <a:lnSpc>
                <a:spcPct val="100000"/>
              </a:lnSpc>
              <a:buNone/>
            </a:pPr>
            <a:r>
              <a:rPr lang="en-GB" sz="2400" b="1" i="0" dirty="0">
                <a:solidFill>
                  <a:srgbClr val="2E2E2E"/>
                </a:solidFill>
                <a:effectLst/>
                <a:latin typeface="Aptos" panose="020B0004020202020204" pitchFamily="34" charset="0"/>
              </a:rPr>
              <a:t>1.Create a simple design template.</a:t>
            </a:r>
          </a:p>
          <a:p>
            <a:pPr marL="0" indent="0">
              <a:lnSpc>
                <a:spcPct val="100000"/>
              </a:lnSpc>
              <a:buNone/>
            </a:pPr>
            <a:r>
              <a:rPr lang="en-GB" sz="2400" b="1" dirty="0">
                <a:solidFill>
                  <a:srgbClr val="2E2E2E"/>
                </a:solidFill>
                <a:latin typeface="Aptos" panose="020B0004020202020204" pitchFamily="34" charset="0"/>
              </a:rPr>
              <a:t>2. Use appropriate font and size (and be consistent).</a:t>
            </a:r>
          </a:p>
          <a:p>
            <a:pPr marL="0" indent="0">
              <a:lnSpc>
                <a:spcPct val="100000"/>
              </a:lnSpc>
              <a:buNone/>
            </a:pPr>
            <a:r>
              <a:rPr lang="en-GB" sz="2400" b="1" dirty="0">
                <a:solidFill>
                  <a:srgbClr val="2E2E2E"/>
                </a:solidFill>
                <a:latin typeface="Aptos" panose="020B0004020202020204" pitchFamily="34" charset="0"/>
              </a:rPr>
              <a:t>3. Use good quality images.</a:t>
            </a:r>
          </a:p>
          <a:p>
            <a:pPr marL="0" indent="0">
              <a:lnSpc>
                <a:spcPct val="100000"/>
              </a:lnSpc>
              <a:buNone/>
            </a:pPr>
            <a:r>
              <a:rPr lang="en-GB" sz="2400" b="1" dirty="0">
                <a:solidFill>
                  <a:srgbClr val="2E2E2E"/>
                </a:solidFill>
                <a:latin typeface="Aptos" panose="020B0004020202020204" pitchFamily="34" charset="0"/>
              </a:rPr>
              <a:t>4. Avoid too many special effects.</a:t>
            </a:r>
          </a:p>
          <a:p>
            <a:pPr marL="0" indent="0">
              <a:lnSpc>
                <a:spcPct val="100000"/>
              </a:lnSpc>
              <a:buNone/>
            </a:pPr>
            <a:r>
              <a:rPr lang="en-GB" sz="2400" b="1" dirty="0">
                <a:solidFill>
                  <a:srgbClr val="2E2E2E"/>
                </a:solidFill>
                <a:latin typeface="Aptos" panose="020B0004020202020204" pitchFamily="34" charset="0"/>
              </a:rPr>
              <a:t>5. Limit the number of slides.</a:t>
            </a:r>
          </a:p>
          <a:p>
            <a:pPr marL="0" indent="0">
              <a:lnSpc>
                <a:spcPct val="100000"/>
              </a:lnSpc>
              <a:buNone/>
            </a:pPr>
            <a:r>
              <a:rPr lang="en-GB" sz="2400" b="1" dirty="0">
                <a:solidFill>
                  <a:srgbClr val="2E2E2E"/>
                </a:solidFill>
                <a:latin typeface="Aptos" panose="020B0004020202020204" pitchFamily="34" charset="0"/>
              </a:rPr>
              <a:t>6. Do not read from your slides or speak to them.</a:t>
            </a:r>
          </a:p>
          <a:p>
            <a:pPr marL="0" indent="0">
              <a:lnSpc>
                <a:spcPct val="100000"/>
              </a:lnSpc>
              <a:buNone/>
            </a:pPr>
            <a:r>
              <a:rPr lang="en-GB" sz="2400" b="1" dirty="0">
                <a:solidFill>
                  <a:srgbClr val="2E2E2E"/>
                </a:solidFill>
                <a:latin typeface="Aptos" panose="020B0004020202020204" pitchFamily="34" charset="0"/>
              </a:rPr>
              <a:t>7. Have a clear structure.</a:t>
            </a:r>
          </a:p>
          <a:p>
            <a:pPr marL="0" indent="0">
              <a:lnSpc>
                <a:spcPct val="100000"/>
              </a:lnSpc>
              <a:buNone/>
            </a:pPr>
            <a:r>
              <a:rPr lang="en-GB" sz="2400" b="1" dirty="0">
                <a:solidFill>
                  <a:srgbClr val="2E2E2E"/>
                </a:solidFill>
                <a:latin typeface="Aptos" panose="020B0004020202020204" pitchFamily="34" charset="0"/>
              </a:rPr>
              <a:t>8. Technical problems when using PowerPoint.</a:t>
            </a:r>
          </a:p>
          <a:p>
            <a:pPr marL="0" indent="0">
              <a:lnSpc>
                <a:spcPct val="100000"/>
              </a:lnSpc>
              <a:buNone/>
            </a:pPr>
            <a:endParaRPr lang="en-GB" sz="2400" b="1" i="0" dirty="0">
              <a:solidFill>
                <a:srgbClr val="2E2E2E"/>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57</a:t>
            </a:fld>
            <a:endParaRPr lang="en-GB" dirty="0"/>
          </a:p>
        </p:txBody>
      </p:sp>
      <p:sp>
        <p:nvSpPr>
          <p:cNvPr id="2" name="TextBox 1">
            <a:extLst>
              <a:ext uri="{FF2B5EF4-FFF2-40B4-BE49-F238E27FC236}">
                <a16:creationId xmlns:a16="http://schemas.microsoft.com/office/drawing/2014/main" id="{32CE6286-5E28-2F7F-1ABA-F0B7EA4C4687}"/>
              </a:ext>
            </a:extLst>
          </p:cNvPr>
          <p:cNvSpPr txBox="1"/>
          <p:nvPr/>
        </p:nvSpPr>
        <p:spPr>
          <a:xfrm>
            <a:off x="527969" y="5753675"/>
            <a:ext cx="5057776" cy="369332"/>
          </a:xfrm>
          <a:prstGeom prst="rect">
            <a:avLst/>
          </a:prstGeom>
          <a:noFill/>
        </p:spPr>
        <p:txBody>
          <a:bodyPr wrap="square" rtlCol="0">
            <a:spAutoFit/>
          </a:bodyPr>
          <a:lstStyle/>
          <a:p>
            <a:pPr algn="ctr"/>
            <a:r>
              <a:rPr lang="en-GB" i="0" dirty="0">
                <a:solidFill>
                  <a:srgbClr val="2E2E2E"/>
                </a:solidFill>
                <a:effectLst/>
                <a:latin typeface="Domine"/>
              </a:rPr>
              <a:t>(Glynn, 2002; </a:t>
            </a:r>
            <a:r>
              <a:rPr lang="en-GB" dirty="0">
                <a:latin typeface="Aptos" panose="020B0004020202020204" pitchFamily="34" charset="0"/>
              </a:rPr>
              <a:t>Hopkins and Reid, 2024;</a:t>
            </a:r>
            <a:r>
              <a:rPr lang="en-GB" i="0" dirty="0">
                <a:solidFill>
                  <a:srgbClr val="2E2E2E"/>
                </a:solidFill>
                <a:effectLst/>
                <a:latin typeface="Domine"/>
              </a:rPr>
              <a:t> TCNJ, 2024)</a:t>
            </a:r>
            <a:endParaRPr lang="en-GB" sz="1600" i="0" dirty="0">
              <a:solidFill>
                <a:srgbClr val="7030A0"/>
              </a:solidFill>
              <a:effectLst/>
              <a:latin typeface="Domine"/>
            </a:endParaRPr>
          </a:p>
        </p:txBody>
      </p:sp>
      <p:sp>
        <p:nvSpPr>
          <p:cNvPr id="3" name="TextBox 2">
            <a:extLst>
              <a:ext uri="{FF2B5EF4-FFF2-40B4-BE49-F238E27FC236}">
                <a16:creationId xmlns:a16="http://schemas.microsoft.com/office/drawing/2014/main" id="{1003B8BD-D757-F03F-A75A-4C1CEADFC82F}"/>
              </a:ext>
            </a:extLst>
          </p:cNvPr>
          <p:cNvSpPr txBox="1"/>
          <p:nvPr/>
        </p:nvSpPr>
        <p:spPr>
          <a:xfrm>
            <a:off x="8192600" y="2249745"/>
            <a:ext cx="3815488" cy="830997"/>
          </a:xfrm>
          <a:prstGeom prst="rect">
            <a:avLst/>
          </a:prstGeom>
          <a:solidFill>
            <a:srgbClr val="FFFF00"/>
          </a:solidFill>
        </p:spPr>
        <p:txBody>
          <a:bodyPr wrap="square" rtlCol="0">
            <a:spAutoFit/>
          </a:bodyPr>
          <a:lstStyle/>
          <a:p>
            <a:pPr algn="ctr"/>
            <a:r>
              <a:rPr lang="en-GB" sz="2400" dirty="0">
                <a:solidFill>
                  <a:srgbClr val="FF0000"/>
                </a:solidFill>
                <a:latin typeface="Arial Black" panose="020B0A04020102020204" pitchFamily="34" charset="0"/>
              </a:rPr>
              <a:t>Read your </a:t>
            </a:r>
            <a:r>
              <a:rPr lang="en-GB" sz="2400">
                <a:solidFill>
                  <a:srgbClr val="FF0000"/>
                </a:solidFill>
                <a:latin typeface="Arial Black" panose="020B0A04020102020204" pitchFamily="34" charset="0"/>
              </a:rPr>
              <a:t>handout ‘Tips for Designing’…</a:t>
            </a:r>
            <a:endParaRPr lang="en-GB" sz="2400" dirty="0">
              <a:solidFill>
                <a:srgbClr val="FF0000"/>
              </a:solidFill>
              <a:latin typeface="Arial Black" panose="020B0A04020102020204" pitchFamily="34" charset="0"/>
            </a:endParaRPr>
          </a:p>
        </p:txBody>
      </p:sp>
      <p:pic>
        <p:nvPicPr>
          <p:cNvPr id="10" name="Picture 9">
            <a:extLst>
              <a:ext uri="{FF2B5EF4-FFF2-40B4-BE49-F238E27FC236}">
                <a16:creationId xmlns:a16="http://schemas.microsoft.com/office/drawing/2014/main" id="{98335B6E-C87A-9C75-06B4-E2B0E1A8DAA5}"/>
              </a:ext>
            </a:extLst>
          </p:cNvPr>
          <p:cNvPicPr>
            <a:picLocks noChangeAspect="1"/>
          </p:cNvPicPr>
          <p:nvPr/>
        </p:nvPicPr>
        <p:blipFill>
          <a:blip r:embed="rId2"/>
          <a:srcRect l="66563" t="20640" r="10234" b="51453"/>
          <a:stretch/>
        </p:blipFill>
        <p:spPr>
          <a:xfrm>
            <a:off x="8103698" y="3183920"/>
            <a:ext cx="3815488" cy="2466578"/>
          </a:xfrm>
          <a:prstGeom prst="rect">
            <a:avLst/>
          </a:prstGeom>
        </p:spPr>
      </p:pic>
      <p:pic>
        <p:nvPicPr>
          <p:cNvPr id="8" name="Picture 7">
            <a:extLst>
              <a:ext uri="{FF2B5EF4-FFF2-40B4-BE49-F238E27FC236}">
                <a16:creationId xmlns:a16="http://schemas.microsoft.com/office/drawing/2014/main" id="{72CCA460-422A-A7B9-635E-73DAD93117DB}"/>
              </a:ext>
            </a:extLst>
          </p:cNvPr>
          <p:cNvPicPr>
            <a:picLocks noChangeAspect="1"/>
          </p:cNvPicPr>
          <p:nvPr/>
        </p:nvPicPr>
        <p:blipFill>
          <a:blip r:embed="rId3"/>
          <a:srcRect l="57500" t="34157" r="3438" b="59611"/>
          <a:stretch>
            <a:fillRect/>
          </a:stretch>
        </p:blipFill>
        <p:spPr>
          <a:xfrm>
            <a:off x="0" y="382793"/>
            <a:ext cx="12192001" cy="961996"/>
          </a:xfrm>
          <a:prstGeom prst="rect">
            <a:avLst/>
          </a:prstGeom>
        </p:spPr>
      </p:pic>
    </p:spTree>
    <p:extLst>
      <p:ext uri="{BB962C8B-B14F-4D97-AF65-F5344CB8AC3E}">
        <p14:creationId xmlns:p14="http://schemas.microsoft.com/office/powerpoint/2010/main" val="2995720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18256"/>
            <a:ext cx="12192000" cy="960686"/>
          </a:xfrm>
          <a:solidFill>
            <a:srgbClr val="002060"/>
          </a:solidFill>
        </p:spPr>
        <p:txBody>
          <a:bodyPr/>
          <a:lstStyle/>
          <a:p>
            <a:r>
              <a:rPr lang="en-GB" dirty="0">
                <a:solidFill>
                  <a:schemeClr val="bg1"/>
                </a:solidFill>
              </a:rPr>
              <a:t>Using Communication Tools (PPT)</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436813" y="1346746"/>
            <a:ext cx="10959353" cy="4351338"/>
          </a:xfrm>
        </p:spPr>
        <p:txBody>
          <a:bodyPr/>
          <a:lstStyle/>
          <a:p>
            <a:pPr marL="0" indent="0">
              <a:buNone/>
            </a:pPr>
            <a:r>
              <a:rPr lang="en-GB" b="1" u="sng" dirty="0"/>
              <a:t>Further Reading:</a:t>
            </a:r>
          </a:p>
          <a:p>
            <a:pPr marL="0" indent="0">
              <a:buNone/>
            </a:pPr>
            <a:endParaRPr lang="en-GB" b="1" u="sng" dirty="0"/>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58</a:t>
            </a:fld>
            <a:endParaRPr lang="en-GB" dirty="0"/>
          </a:p>
        </p:txBody>
      </p:sp>
      <p:pic>
        <p:nvPicPr>
          <p:cNvPr id="3" name="Picture 2">
            <a:extLst>
              <a:ext uri="{FF2B5EF4-FFF2-40B4-BE49-F238E27FC236}">
                <a16:creationId xmlns:a16="http://schemas.microsoft.com/office/drawing/2014/main" id="{10B4B7F1-EE2E-2771-9BB0-B23350C9E63F}"/>
              </a:ext>
            </a:extLst>
          </p:cNvPr>
          <p:cNvPicPr>
            <a:picLocks noChangeAspect="1"/>
          </p:cNvPicPr>
          <p:nvPr/>
        </p:nvPicPr>
        <p:blipFill>
          <a:blip r:embed="rId2"/>
          <a:srcRect l="22019" t="12613" r="22981" b="10733"/>
          <a:stretch/>
        </p:blipFill>
        <p:spPr>
          <a:xfrm>
            <a:off x="3904050" y="1562740"/>
            <a:ext cx="6011279" cy="4503148"/>
          </a:xfrm>
          <a:prstGeom prst="rect">
            <a:avLst/>
          </a:prstGeom>
          <a:ln>
            <a:solidFill>
              <a:schemeClr val="accent1"/>
            </a:solidFill>
          </a:ln>
        </p:spPr>
      </p:pic>
      <p:pic>
        <p:nvPicPr>
          <p:cNvPr id="7" name="Picture 2">
            <a:extLst>
              <a:ext uri="{FF2B5EF4-FFF2-40B4-BE49-F238E27FC236}">
                <a16:creationId xmlns:a16="http://schemas.microsoft.com/office/drawing/2014/main" id="{FE8413A7-E189-F5BF-93A9-74383B1F4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714" y="227662"/>
            <a:ext cx="604450" cy="56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376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2C740-8C6A-2160-9F4E-28B2C04409A3}"/>
              </a:ext>
            </a:extLst>
          </p:cNvPr>
          <p:cNvSpPr>
            <a:spLocks noGrp="1"/>
          </p:cNvSpPr>
          <p:nvPr>
            <p:ph type="title"/>
          </p:nvPr>
        </p:nvSpPr>
        <p:spPr>
          <a:xfrm>
            <a:off x="0" y="0"/>
            <a:ext cx="12192000" cy="1137730"/>
          </a:xfrm>
          <a:solidFill>
            <a:srgbClr val="002060"/>
          </a:solidFill>
        </p:spPr>
        <p:txBody>
          <a:bodyPr/>
          <a:lstStyle/>
          <a:p>
            <a:r>
              <a:rPr lang="en-GB" sz="4000" dirty="0">
                <a:solidFill>
                  <a:schemeClr val="bg1"/>
                </a:solidFill>
              </a:rPr>
              <a:t>Using Communication Tools (PPT) </a:t>
            </a:r>
            <a:br>
              <a:rPr lang="en-GB" sz="4000" dirty="0">
                <a:solidFill>
                  <a:schemeClr val="bg1"/>
                </a:solidFill>
              </a:rPr>
            </a:br>
            <a:r>
              <a:rPr lang="en-GB" sz="4000" dirty="0">
                <a:solidFill>
                  <a:schemeClr val="bg1"/>
                </a:solidFill>
              </a:rPr>
              <a:t>References </a:t>
            </a:r>
          </a:p>
        </p:txBody>
      </p:sp>
      <p:sp>
        <p:nvSpPr>
          <p:cNvPr id="6" name="Subtitle 5">
            <a:extLst>
              <a:ext uri="{FF2B5EF4-FFF2-40B4-BE49-F238E27FC236}">
                <a16:creationId xmlns:a16="http://schemas.microsoft.com/office/drawing/2014/main" id="{B8100EB6-9B27-AEB0-9352-3A5C3F9DADA2}"/>
              </a:ext>
            </a:extLst>
          </p:cNvPr>
          <p:cNvSpPr>
            <a:spLocks noGrp="1"/>
          </p:cNvSpPr>
          <p:nvPr>
            <p:ph idx="1"/>
          </p:nvPr>
        </p:nvSpPr>
        <p:spPr>
          <a:xfrm>
            <a:off x="680851" y="1557877"/>
            <a:ext cx="10830297" cy="4351338"/>
          </a:xfrm>
        </p:spPr>
        <p:txBody>
          <a:bodyPr/>
          <a:lstStyle/>
          <a:p>
            <a:pPr marL="0" indent="0">
              <a:lnSpc>
                <a:spcPct val="100000"/>
              </a:lnSpc>
              <a:buNone/>
            </a:pPr>
            <a:r>
              <a:rPr lang="en-GB" sz="1600" dirty="0" err="1">
                <a:solidFill>
                  <a:schemeClr val="tx1"/>
                </a:solidFill>
                <a:latin typeface="Aptos" panose="020B0004020202020204" pitchFamily="34" charset="0"/>
              </a:rPr>
              <a:t>Enago</a:t>
            </a:r>
            <a:r>
              <a:rPr lang="en-GB" sz="1600" dirty="0">
                <a:solidFill>
                  <a:schemeClr val="tx1"/>
                </a:solidFill>
                <a:latin typeface="Aptos" panose="020B0004020202020204" pitchFamily="34" charset="0"/>
              </a:rPr>
              <a:t> Academy. (2023) </a:t>
            </a:r>
            <a:r>
              <a:rPr lang="en-GB" sz="1600" i="1" dirty="0">
                <a:solidFill>
                  <a:schemeClr val="tx1"/>
                </a:solidFill>
                <a:latin typeface="Aptos" panose="020B0004020202020204" pitchFamily="34" charset="0"/>
              </a:rPr>
              <a:t>Useful tips for creating impressive PowerPoint presentations</a:t>
            </a:r>
            <a:r>
              <a:rPr lang="en-GB" sz="1600" dirty="0">
                <a:solidFill>
                  <a:schemeClr val="tx1"/>
                </a:solidFill>
                <a:latin typeface="Aptos" panose="020B0004020202020204" pitchFamily="34" charset="0"/>
              </a:rPr>
              <a:t>. Available at: </a:t>
            </a:r>
            <a:r>
              <a:rPr lang="en-GB" sz="1600" dirty="0">
                <a:latin typeface="Aptos" panose="020B0004020202020204" pitchFamily="34" charset="0"/>
                <a:hlinkClick r:id="rId2"/>
              </a:rPr>
              <a:t>Useful Tips for Creating Impressive PowerPoint Presentations - </a:t>
            </a:r>
            <a:r>
              <a:rPr lang="en-GB" sz="1600" dirty="0" err="1">
                <a:latin typeface="Aptos" panose="020B0004020202020204" pitchFamily="34" charset="0"/>
                <a:hlinkClick r:id="rId2"/>
              </a:rPr>
              <a:t>Enago</a:t>
            </a:r>
            <a:r>
              <a:rPr lang="en-GB" sz="1600" dirty="0">
                <a:latin typeface="Aptos" panose="020B0004020202020204" pitchFamily="34" charset="0"/>
                <a:hlinkClick r:id="rId2"/>
              </a:rPr>
              <a:t> Academy</a:t>
            </a:r>
            <a:r>
              <a:rPr lang="en-GB" sz="1600" dirty="0">
                <a:solidFill>
                  <a:schemeClr val="tx1"/>
                </a:solidFill>
                <a:latin typeface="Aptos" panose="020B0004020202020204" pitchFamily="34" charset="0"/>
              </a:rPr>
              <a:t> (accessed 9</a:t>
            </a:r>
            <a:r>
              <a:rPr lang="en-GB" sz="1600" baseline="30000" dirty="0">
                <a:solidFill>
                  <a:schemeClr val="tx1"/>
                </a:solidFill>
                <a:latin typeface="Aptos" panose="020B0004020202020204" pitchFamily="34" charset="0"/>
              </a:rPr>
              <a:t>th</a:t>
            </a:r>
            <a:r>
              <a:rPr lang="en-GB" sz="1600" dirty="0">
                <a:solidFill>
                  <a:schemeClr val="tx1"/>
                </a:solidFill>
                <a:latin typeface="Aptos" panose="020B0004020202020204" pitchFamily="34" charset="0"/>
              </a:rPr>
              <a:t> September 2025).</a:t>
            </a:r>
          </a:p>
          <a:p>
            <a:pPr marL="0" indent="0">
              <a:lnSpc>
                <a:spcPct val="100000"/>
              </a:lnSpc>
              <a:buNone/>
            </a:pPr>
            <a:r>
              <a:rPr lang="en-GB" sz="1600" dirty="0">
                <a:solidFill>
                  <a:schemeClr val="tx1"/>
                </a:solidFill>
                <a:latin typeface="Aptos" panose="020B0004020202020204" pitchFamily="34" charset="0"/>
              </a:rPr>
              <a:t>Glynn, D. (2022) </a:t>
            </a:r>
            <a:r>
              <a:rPr lang="en-GB" sz="1600" i="1" dirty="0">
                <a:solidFill>
                  <a:schemeClr val="tx1"/>
                </a:solidFill>
                <a:latin typeface="Aptos" panose="020B0004020202020204" pitchFamily="34" charset="0"/>
              </a:rPr>
              <a:t>5 tips for designing better PowerPoint slides</a:t>
            </a:r>
            <a:r>
              <a:rPr lang="en-GB" sz="1600" dirty="0">
                <a:solidFill>
                  <a:schemeClr val="tx1"/>
                </a:solidFill>
                <a:latin typeface="Aptos" panose="020B0004020202020204" pitchFamily="34" charset="0"/>
              </a:rPr>
              <a:t>. Available at: </a:t>
            </a:r>
            <a:r>
              <a:rPr lang="en-GB" sz="1600" dirty="0">
                <a:latin typeface="Aptos" panose="020B0004020202020204" pitchFamily="34" charset="0"/>
                <a:hlinkClick r:id="rId3"/>
              </a:rPr>
              <a:t>5 tips for designing better PowerPoint slides | The Thread</a:t>
            </a:r>
            <a:r>
              <a:rPr lang="en-GB" sz="1600" dirty="0">
                <a:solidFill>
                  <a:schemeClr val="tx1"/>
                </a:solidFill>
                <a:latin typeface="Aptos" panose="020B0004020202020204" pitchFamily="34" charset="0"/>
              </a:rPr>
              <a:t> (accessed 9</a:t>
            </a:r>
            <a:r>
              <a:rPr lang="en-GB" sz="1600" baseline="30000" dirty="0">
                <a:solidFill>
                  <a:schemeClr val="tx1"/>
                </a:solidFill>
                <a:latin typeface="Aptos" panose="020B0004020202020204" pitchFamily="34" charset="0"/>
              </a:rPr>
              <a:t>th</a:t>
            </a:r>
            <a:r>
              <a:rPr lang="en-GB" sz="1600" dirty="0">
                <a:solidFill>
                  <a:schemeClr val="tx1"/>
                </a:solidFill>
                <a:latin typeface="Aptos" panose="020B0004020202020204" pitchFamily="34" charset="0"/>
              </a:rPr>
              <a:t> September 2025).</a:t>
            </a:r>
          </a:p>
          <a:p>
            <a:pPr marL="0" indent="0">
              <a:lnSpc>
                <a:spcPct val="100000"/>
              </a:lnSpc>
              <a:buNone/>
            </a:pPr>
            <a:r>
              <a:rPr lang="en-GB" sz="1600" dirty="0">
                <a:solidFill>
                  <a:schemeClr val="tx1"/>
                </a:solidFill>
                <a:latin typeface="Aptos" panose="020B0004020202020204" pitchFamily="34" charset="0"/>
              </a:rPr>
              <a:t>Hopkins, D. and Reid, T. (2024) </a:t>
            </a:r>
            <a:r>
              <a:rPr lang="en-GB" sz="1600" i="1" dirty="0">
                <a:solidFill>
                  <a:schemeClr val="tx1"/>
                </a:solidFill>
                <a:latin typeface="Aptos" panose="020B0004020202020204" pitchFamily="34" charset="0"/>
              </a:rPr>
              <a:t>The academic skills handbook. Your guide to success in writing, thinking and communicating at university (2</a:t>
            </a:r>
            <a:r>
              <a:rPr lang="en-GB" sz="1600" i="1" baseline="30000" dirty="0">
                <a:solidFill>
                  <a:schemeClr val="tx1"/>
                </a:solidFill>
                <a:latin typeface="Aptos" panose="020B0004020202020204" pitchFamily="34" charset="0"/>
              </a:rPr>
              <a:t>nd</a:t>
            </a:r>
            <a:r>
              <a:rPr lang="en-GB" sz="1600" i="1" dirty="0">
                <a:solidFill>
                  <a:schemeClr val="tx1"/>
                </a:solidFill>
                <a:latin typeface="Aptos" panose="020B0004020202020204" pitchFamily="34" charset="0"/>
              </a:rPr>
              <a:t> edition)</a:t>
            </a:r>
            <a:r>
              <a:rPr lang="en-GB" sz="1600" dirty="0">
                <a:solidFill>
                  <a:schemeClr val="tx1"/>
                </a:solidFill>
                <a:latin typeface="Aptos" panose="020B0004020202020204" pitchFamily="34" charset="0"/>
              </a:rPr>
              <a:t>. London: Sage. </a:t>
            </a:r>
          </a:p>
          <a:p>
            <a:pPr marL="0" indent="0">
              <a:lnSpc>
                <a:spcPct val="100000"/>
              </a:lnSpc>
              <a:buNone/>
            </a:pPr>
            <a:r>
              <a:rPr lang="en-GB" sz="1600" dirty="0">
                <a:solidFill>
                  <a:schemeClr val="tx1"/>
                </a:solidFill>
                <a:latin typeface="Aptos" panose="020B0004020202020204" pitchFamily="34" charset="0"/>
              </a:rPr>
              <a:t>Infinity Group (2025) </a:t>
            </a:r>
            <a:r>
              <a:rPr lang="en-GB" sz="1600" i="1" dirty="0">
                <a:solidFill>
                  <a:schemeClr val="tx1"/>
                </a:solidFill>
                <a:latin typeface="Aptos" panose="020B0004020202020204" pitchFamily="34" charset="0"/>
              </a:rPr>
              <a:t>Automation</a:t>
            </a:r>
            <a:r>
              <a:rPr lang="en-GB" sz="1600" dirty="0">
                <a:solidFill>
                  <a:schemeClr val="tx1"/>
                </a:solidFill>
                <a:latin typeface="Aptos" panose="020B0004020202020204" pitchFamily="34" charset="0"/>
              </a:rPr>
              <a:t>. Available at: </a:t>
            </a:r>
            <a:r>
              <a:rPr lang="en-GB" sz="1600" dirty="0">
                <a:latin typeface="Aptos" panose="020B0004020202020204" pitchFamily="34" charset="0"/>
                <a:hlinkClick r:id="rId4"/>
              </a:rPr>
              <a:t>What is Automation? - Infinity Group (UK)</a:t>
            </a:r>
            <a:r>
              <a:rPr lang="en-GB" sz="1600" dirty="0">
                <a:solidFill>
                  <a:schemeClr val="tx1"/>
                </a:solidFill>
                <a:latin typeface="Aptos" panose="020B0004020202020204" pitchFamily="34" charset="0"/>
              </a:rPr>
              <a:t> (accessed 9</a:t>
            </a:r>
            <a:r>
              <a:rPr lang="en-GB" sz="1600" baseline="30000" dirty="0">
                <a:solidFill>
                  <a:schemeClr val="tx1"/>
                </a:solidFill>
                <a:latin typeface="Aptos" panose="020B0004020202020204" pitchFamily="34" charset="0"/>
              </a:rPr>
              <a:t>th</a:t>
            </a:r>
            <a:r>
              <a:rPr lang="en-GB" sz="1600" dirty="0">
                <a:solidFill>
                  <a:schemeClr val="tx1"/>
                </a:solidFill>
                <a:latin typeface="Aptos" panose="020B0004020202020204" pitchFamily="34" charset="0"/>
              </a:rPr>
              <a:t> September 2025).</a:t>
            </a:r>
          </a:p>
          <a:p>
            <a:pPr marL="0" indent="0">
              <a:lnSpc>
                <a:spcPct val="100000"/>
              </a:lnSpc>
              <a:buNone/>
            </a:pPr>
            <a:r>
              <a:rPr lang="en-GB" sz="1600" dirty="0" err="1">
                <a:solidFill>
                  <a:schemeClr val="tx1"/>
                </a:solidFill>
                <a:latin typeface="Aptos" panose="020B0004020202020204" pitchFamily="34" charset="0"/>
              </a:rPr>
              <a:t>Kundart</a:t>
            </a:r>
            <a:r>
              <a:rPr lang="en-GB" sz="1600" dirty="0">
                <a:solidFill>
                  <a:schemeClr val="tx1"/>
                </a:solidFill>
                <a:latin typeface="Aptos" panose="020B0004020202020204" pitchFamily="34" charset="0"/>
              </a:rPr>
              <a:t>, J. (2014) Avoiding death by PowerPoint: Can we improve our use of this now ubiquitous teaching tool? </a:t>
            </a:r>
            <a:r>
              <a:rPr lang="en-GB" sz="1600" i="1" dirty="0">
                <a:solidFill>
                  <a:schemeClr val="tx1"/>
                </a:solidFill>
                <a:latin typeface="Aptos" panose="020B0004020202020204" pitchFamily="34" charset="0"/>
              </a:rPr>
              <a:t>Optometric Education</a:t>
            </a:r>
            <a:r>
              <a:rPr lang="en-GB" sz="1600" dirty="0">
                <a:solidFill>
                  <a:schemeClr val="tx1"/>
                </a:solidFill>
                <a:latin typeface="Aptos" panose="020B0004020202020204" pitchFamily="34" charset="0"/>
              </a:rPr>
              <a:t>, 39 (3), pp.104-107.</a:t>
            </a:r>
          </a:p>
          <a:p>
            <a:pPr marL="0" indent="0">
              <a:lnSpc>
                <a:spcPct val="100000"/>
              </a:lnSpc>
              <a:buNone/>
            </a:pPr>
            <a:r>
              <a:rPr lang="en-GB" sz="1600" dirty="0">
                <a:solidFill>
                  <a:schemeClr val="tx1"/>
                </a:solidFill>
                <a:latin typeface="Aptos" panose="020B0004020202020204" pitchFamily="34" charset="0"/>
              </a:rPr>
              <a:t>Microsoft (2025) </a:t>
            </a:r>
            <a:r>
              <a:rPr lang="en-GB" sz="1600" i="1" dirty="0">
                <a:solidFill>
                  <a:schemeClr val="tx1"/>
                </a:solidFill>
                <a:latin typeface="Aptos" panose="020B0004020202020204" pitchFamily="34" charset="0"/>
              </a:rPr>
              <a:t>PowerPoint. Quick start guide</a:t>
            </a:r>
            <a:r>
              <a:rPr lang="en-GB" sz="1600" dirty="0">
                <a:solidFill>
                  <a:schemeClr val="tx1"/>
                </a:solidFill>
                <a:latin typeface="Aptos" panose="020B0004020202020204" pitchFamily="34" charset="0"/>
              </a:rPr>
              <a:t>. Available at: </a:t>
            </a:r>
            <a:r>
              <a:rPr lang="en-GB" sz="1600" dirty="0">
                <a:latin typeface="Aptos" panose="020B0004020202020204" pitchFamily="34" charset="0"/>
                <a:hlinkClick r:id="rId5"/>
              </a:rPr>
              <a:t>PowerPoint QS (1).pdf</a:t>
            </a:r>
            <a:r>
              <a:rPr lang="en-GB" sz="1600" dirty="0">
                <a:latin typeface="Aptos" panose="020B0004020202020204" pitchFamily="34" charset="0"/>
              </a:rPr>
              <a:t> </a:t>
            </a:r>
            <a:r>
              <a:rPr lang="en-GB" sz="1600" dirty="0">
                <a:solidFill>
                  <a:schemeClr val="tx1"/>
                </a:solidFill>
                <a:latin typeface="Aptos" panose="020B0004020202020204" pitchFamily="34" charset="0"/>
              </a:rPr>
              <a:t>(accessed 13</a:t>
            </a:r>
            <a:r>
              <a:rPr lang="en-GB" sz="1600" baseline="30000" dirty="0">
                <a:solidFill>
                  <a:schemeClr val="tx1"/>
                </a:solidFill>
                <a:latin typeface="Aptos" panose="020B0004020202020204" pitchFamily="34" charset="0"/>
              </a:rPr>
              <a:t>th</a:t>
            </a:r>
            <a:r>
              <a:rPr lang="en-GB" sz="1600" dirty="0">
                <a:solidFill>
                  <a:schemeClr val="tx1"/>
                </a:solidFill>
                <a:latin typeface="Aptos" panose="020B0004020202020204" pitchFamily="34" charset="0"/>
              </a:rPr>
              <a:t> August 2025).</a:t>
            </a:r>
          </a:p>
          <a:p>
            <a:pPr marL="0" indent="0">
              <a:lnSpc>
                <a:spcPct val="100000"/>
              </a:lnSpc>
              <a:buNone/>
            </a:pPr>
            <a:r>
              <a:rPr lang="en-GB" sz="1600" dirty="0">
                <a:solidFill>
                  <a:schemeClr val="tx1"/>
                </a:solidFill>
                <a:latin typeface="Aptos" panose="020B0004020202020204" pitchFamily="34" charset="0"/>
              </a:rPr>
              <a:t>Roberts, D. (2018) The engagement agenda, multimedia learning and the use of images in higher education lecturing: or, how to end death by PowerPoint. </a:t>
            </a:r>
            <a:r>
              <a:rPr lang="en-GB" sz="1600" i="1" dirty="0">
                <a:solidFill>
                  <a:schemeClr val="tx1"/>
                </a:solidFill>
                <a:latin typeface="Aptos" panose="020B0004020202020204" pitchFamily="34" charset="0"/>
              </a:rPr>
              <a:t>Journal of Further and Higher Education</a:t>
            </a:r>
            <a:r>
              <a:rPr lang="en-GB" sz="1600" dirty="0">
                <a:solidFill>
                  <a:schemeClr val="tx1"/>
                </a:solidFill>
                <a:latin typeface="Aptos" panose="020B0004020202020204" pitchFamily="34" charset="0"/>
              </a:rPr>
              <a:t>, 42 (7), pp.969-985.</a:t>
            </a:r>
          </a:p>
          <a:p>
            <a:pPr marL="0" indent="0">
              <a:lnSpc>
                <a:spcPct val="100000"/>
              </a:lnSpc>
              <a:buNone/>
            </a:pPr>
            <a:r>
              <a:rPr lang="en-GB" sz="1600" dirty="0">
                <a:solidFill>
                  <a:schemeClr val="tx1"/>
                </a:solidFill>
                <a:latin typeface="Aptos" panose="020B0004020202020204" pitchFamily="34" charset="0"/>
              </a:rPr>
              <a:t>The College of New Jersey (TCNJ) (2024) </a:t>
            </a:r>
            <a:r>
              <a:rPr lang="en-GB" sz="1600" i="1" dirty="0">
                <a:solidFill>
                  <a:srgbClr val="2E2E2E"/>
                </a:solidFill>
                <a:effectLst/>
                <a:latin typeface="Aptos" panose="020B0004020202020204" pitchFamily="34" charset="0"/>
              </a:rPr>
              <a:t>7 Tips for Designing and Delivering PowerPoint Presentations</a:t>
            </a:r>
            <a:r>
              <a:rPr lang="en-GB" sz="1600" i="0" dirty="0">
                <a:solidFill>
                  <a:srgbClr val="2E2E2E"/>
                </a:solidFill>
                <a:effectLst/>
                <a:latin typeface="Aptos" panose="020B0004020202020204" pitchFamily="34" charset="0"/>
              </a:rPr>
              <a:t>. Available at: </a:t>
            </a:r>
            <a:r>
              <a:rPr lang="en-GB" sz="1600" dirty="0">
                <a:latin typeface="Aptos" panose="020B0004020202020204" pitchFamily="34" charset="0"/>
                <a:hlinkClick r:id="rId6"/>
              </a:rPr>
              <a:t>7 Tips for Designing and Delivering PowerPoint Presentations | Media &amp; Technology Support Services</a:t>
            </a:r>
            <a:r>
              <a:rPr lang="en-GB" sz="1600" i="0" dirty="0">
                <a:solidFill>
                  <a:srgbClr val="2E2E2E"/>
                </a:solidFill>
                <a:effectLst/>
                <a:latin typeface="Aptos" panose="020B0004020202020204" pitchFamily="34" charset="0"/>
              </a:rPr>
              <a:t> (accessed 9</a:t>
            </a:r>
            <a:r>
              <a:rPr lang="en-GB" sz="1600" i="0" baseline="30000" dirty="0">
                <a:solidFill>
                  <a:srgbClr val="2E2E2E"/>
                </a:solidFill>
                <a:effectLst/>
                <a:latin typeface="Aptos" panose="020B0004020202020204" pitchFamily="34" charset="0"/>
              </a:rPr>
              <a:t>th</a:t>
            </a:r>
            <a:r>
              <a:rPr lang="en-GB" sz="1600" i="0" dirty="0">
                <a:solidFill>
                  <a:srgbClr val="2E2E2E"/>
                </a:solidFill>
                <a:effectLst/>
                <a:latin typeface="Aptos" panose="020B0004020202020204" pitchFamily="34" charset="0"/>
              </a:rPr>
              <a:t> September 2025).</a:t>
            </a:r>
            <a:endParaRPr lang="en-GB" sz="1600" dirty="0">
              <a:solidFill>
                <a:schemeClr val="tx1"/>
              </a:solidFill>
              <a:latin typeface="Aptos" panose="020B0004020202020204" pitchFamily="34" charset="0"/>
            </a:endParaRPr>
          </a:p>
          <a:p>
            <a:pPr marL="0" indent="0">
              <a:lnSpc>
                <a:spcPct val="100000"/>
              </a:lnSpc>
              <a:buNone/>
            </a:pPr>
            <a:endParaRPr lang="en-GB" sz="1800" dirty="0"/>
          </a:p>
          <a:p>
            <a:pPr marL="0" indent="0">
              <a:lnSpc>
                <a:spcPct val="100000"/>
              </a:lnSpc>
              <a:buNone/>
            </a:pPr>
            <a:endParaRPr lang="en-GB" sz="1800" dirty="0">
              <a:solidFill>
                <a:schemeClr val="tx1"/>
              </a:solidFill>
              <a:latin typeface="Aptos" panose="020B0004020202020204" pitchFamily="34" charset="0"/>
            </a:endParaRPr>
          </a:p>
          <a:p>
            <a:pPr marL="0" indent="0">
              <a:buNone/>
            </a:pPr>
            <a:endParaRPr lang="en-GB" dirty="0"/>
          </a:p>
        </p:txBody>
      </p:sp>
      <p:sp>
        <p:nvSpPr>
          <p:cNvPr id="4" name="Slide Number Placeholder 3">
            <a:extLst>
              <a:ext uri="{FF2B5EF4-FFF2-40B4-BE49-F238E27FC236}">
                <a16:creationId xmlns:a16="http://schemas.microsoft.com/office/drawing/2014/main" id="{DE0A6D3B-E671-CE7F-546D-2FE5A3483F37}"/>
              </a:ext>
            </a:extLst>
          </p:cNvPr>
          <p:cNvSpPr>
            <a:spLocks noGrp="1"/>
          </p:cNvSpPr>
          <p:nvPr>
            <p:ph type="sldNum" sz="quarter" idx="10"/>
          </p:nvPr>
        </p:nvSpPr>
        <p:spPr/>
        <p:txBody>
          <a:bodyPr/>
          <a:lstStyle/>
          <a:p>
            <a:pPr>
              <a:defRPr/>
            </a:pPr>
            <a:fld id="{73A7EA66-5642-4981-8D08-BD95F5841A6F}" type="slidenum">
              <a:rPr lang="en-GB" smtClean="0"/>
              <a:pPr>
                <a:defRPr/>
              </a:pPr>
              <a:t>59</a:t>
            </a:fld>
            <a:endParaRPr lang="en-GB" dirty="0"/>
          </a:p>
        </p:txBody>
      </p:sp>
      <p:pic>
        <p:nvPicPr>
          <p:cNvPr id="2" name="Picture 2">
            <a:extLst>
              <a:ext uri="{FF2B5EF4-FFF2-40B4-BE49-F238E27FC236}">
                <a16:creationId xmlns:a16="http://schemas.microsoft.com/office/drawing/2014/main" id="{99BD9BDC-0020-1E78-8921-3859A015AC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2519" y="89439"/>
            <a:ext cx="604450" cy="56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84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396773" y="647746"/>
            <a:ext cx="11039015" cy="4351338"/>
          </a:xfrm>
        </p:spPr>
        <p:txBody>
          <a:bodyPr/>
          <a:lstStyle/>
          <a:p>
            <a:pPr marL="514350" indent="-514350">
              <a:buFont typeface="+mj-lt"/>
              <a:buAutoNum type="arabicPeriod" startAt="2"/>
            </a:pPr>
            <a:r>
              <a:rPr lang="en-GB" b="1" dirty="0"/>
              <a:t>Why do we need principles for communicating in Science?</a:t>
            </a:r>
          </a:p>
          <a:p>
            <a:pPr marL="514350" indent="-514350">
              <a:buFont typeface="+mj-lt"/>
              <a:buAutoNum type="arabicPeriod" startAt="2"/>
            </a:pPr>
            <a:endParaRPr lang="en-GB" dirty="0"/>
          </a:p>
          <a:p>
            <a:pPr marL="717550">
              <a:lnSpc>
                <a:spcPct val="100000"/>
              </a:lnSpc>
              <a:buFont typeface="Wingdings" panose="05000000000000000000" pitchFamily="2" charset="2"/>
              <a:buChar char="q"/>
            </a:pPr>
            <a:r>
              <a:rPr lang="en-GB" sz="2400" dirty="0">
                <a:effectLst/>
                <a:latin typeface="Aptos" panose="020B0004020202020204" pitchFamily="34" charset="0"/>
                <a:ea typeface="Aptos" panose="020B0004020202020204" pitchFamily="34" charset="0"/>
                <a:cs typeface="Times New Roman" panose="02020603050405020304" pitchFamily="18" charset="0"/>
              </a:rPr>
              <a:t>“Effective communication is fundamental to increasing public understanding and the public impact of science” (Spitzer, 2025). </a:t>
            </a:r>
          </a:p>
          <a:p>
            <a:pPr marL="717550">
              <a:lnSpc>
                <a:spcPct val="100000"/>
              </a:lnSpc>
              <a:buFont typeface="Wingdings" panose="05000000000000000000" pitchFamily="2" charset="2"/>
              <a:buChar char="q"/>
            </a:pPr>
            <a:endParaRPr lang="en-GB" sz="900" dirty="0">
              <a:latin typeface="Aptos" panose="020B0004020202020204" pitchFamily="34" charset="0"/>
            </a:endParaRPr>
          </a:p>
          <a:p>
            <a:pPr marL="717550">
              <a:lnSpc>
                <a:spcPct val="100000"/>
              </a:lnSpc>
              <a:buFont typeface="Wingdings" panose="05000000000000000000" pitchFamily="2" charset="2"/>
              <a:buChar char="q"/>
            </a:pPr>
            <a:r>
              <a:rPr lang="en-GB" sz="2400" dirty="0">
                <a:latin typeface="Aptos" panose="020B0004020202020204" pitchFamily="34" charset="0"/>
              </a:rPr>
              <a:t>“Science will accomplish nothing if scientists cannot communicate their research and findings” (</a:t>
            </a:r>
            <a:r>
              <a:rPr lang="en-GB" sz="2400" dirty="0" err="1">
                <a:latin typeface="Aptos" panose="020B0004020202020204" pitchFamily="34" charset="0"/>
              </a:rPr>
              <a:t>Bongers</a:t>
            </a:r>
            <a:r>
              <a:rPr lang="en-GB" sz="2400" dirty="0">
                <a:latin typeface="Aptos" panose="020B0004020202020204" pitchFamily="34" charset="0"/>
              </a:rPr>
              <a:t> and Macartney, 2020).</a:t>
            </a:r>
            <a:endParaRPr lang="en-GB" sz="2400" dirty="0">
              <a:effectLst/>
              <a:latin typeface="Aptos" panose="020B0004020202020204" pitchFamily="34" charset="0"/>
              <a:ea typeface="Aptos" panose="020B0004020202020204" pitchFamily="34" charset="0"/>
              <a:cs typeface="Times New Roman" panose="02020603050405020304" pitchFamily="18" charset="0"/>
            </a:endParaRPr>
          </a:p>
          <a:p>
            <a:pPr marL="717550">
              <a:lnSpc>
                <a:spcPct val="100000"/>
              </a:lnSpc>
              <a:buFont typeface="Wingdings" panose="05000000000000000000" pitchFamily="2" charset="2"/>
              <a:buChar char="q"/>
            </a:pPr>
            <a:endParaRPr lang="en-GB" sz="900" dirty="0">
              <a:effectLst/>
              <a:latin typeface="Aptos" panose="020B0004020202020204" pitchFamily="34" charset="0"/>
              <a:ea typeface="Aptos" panose="020B0004020202020204" pitchFamily="34" charset="0"/>
              <a:cs typeface="Times New Roman" panose="02020603050405020304" pitchFamily="18" charset="0"/>
            </a:endParaRPr>
          </a:p>
          <a:p>
            <a:pPr marL="717550">
              <a:lnSpc>
                <a:spcPct val="100000"/>
              </a:lnSpc>
              <a:buFont typeface="Wingdings" panose="05000000000000000000" pitchFamily="2" charset="2"/>
              <a:buChar char="q"/>
            </a:pPr>
            <a:r>
              <a:rPr lang="en-GB" sz="2400" dirty="0">
                <a:effectLst/>
                <a:latin typeface="Aptos" panose="020B0004020202020204" pitchFamily="34" charset="0"/>
                <a:ea typeface="Aptos" panose="020B0004020202020204" pitchFamily="34" charset="0"/>
                <a:cs typeface="Times New Roman" panose="02020603050405020304" pitchFamily="18" charset="0"/>
              </a:rPr>
              <a:t>“Science is like any other good or service — it must be strategically communicated if we want members of the public to accept, use, or support it in their daily lives” (Spitzer, 2025). </a:t>
            </a:r>
            <a:endParaRPr lang="en-GB" sz="2400" dirty="0">
              <a:latin typeface="Aptos" panose="020B0004020202020204" pitchFamily="34" charset="0"/>
            </a:endParaRPr>
          </a:p>
          <a:p>
            <a:endParaRPr lang="en-GB" dirty="0"/>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6</a:t>
            </a:fld>
            <a:endParaRPr lang="en-GB" dirty="0"/>
          </a:p>
        </p:txBody>
      </p:sp>
    </p:spTree>
    <p:extLst>
      <p:ext uri="{BB962C8B-B14F-4D97-AF65-F5344CB8AC3E}">
        <p14:creationId xmlns:p14="http://schemas.microsoft.com/office/powerpoint/2010/main" val="411329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466221" y="734741"/>
            <a:ext cx="10681447" cy="4351338"/>
          </a:xfrm>
        </p:spPr>
        <p:txBody>
          <a:bodyPr/>
          <a:lstStyle/>
          <a:p>
            <a:pPr marL="514350" indent="-514350">
              <a:buFont typeface="+mj-lt"/>
              <a:buAutoNum type="arabicPeriod" startAt="2"/>
            </a:pPr>
            <a:r>
              <a:rPr lang="en-GB" b="1" dirty="0"/>
              <a:t>Why do we need principles for communicating in Science?</a:t>
            </a:r>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7</a:t>
            </a:fld>
            <a:endParaRPr lang="en-GB" dirty="0"/>
          </a:p>
        </p:txBody>
      </p:sp>
      <p:pic>
        <p:nvPicPr>
          <p:cNvPr id="3" name="Picture 2">
            <a:extLst>
              <a:ext uri="{FF2B5EF4-FFF2-40B4-BE49-F238E27FC236}">
                <a16:creationId xmlns:a16="http://schemas.microsoft.com/office/drawing/2014/main" id="{849CE523-407F-9868-456A-B09F1923517F}"/>
              </a:ext>
            </a:extLst>
          </p:cNvPr>
          <p:cNvPicPr>
            <a:picLocks noChangeAspect="1"/>
          </p:cNvPicPr>
          <p:nvPr/>
        </p:nvPicPr>
        <p:blipFill>
          <a:blip r:embed="rId2"/>
          <a:srcRect l="40538" t="43244" r="41329" b="50000"/>
          <a:stretch/>
        </p:blipFill>
        <p:spPr>
          <a:xfrm>
            <a:off x="2633969" y="2534855"/>
            <a:ext cx="6531144" cy="1307940"/>
          </a:xfrm>
          <a:prstGeom prst="rect">
            <a:avLst/>
          </a:prstGeom>
        </p:spPr>
      </p:pic>
      <p:sp>
        <p:nvSpPr>
          <p:cNvPr id="7" name="Content Placeholder 5">
            <a:extLst>
              <a:ext uri="{FF2B5EF4-FFF2-40B4-BE49-F238E27FC236}">
                <a16:creationId xmlns:a16="http://schemas.microsoft.com/office/drawing/2014/main" id="{81A3EA11-A6DA-0E24-BDA8-6240C0F55276}"/>
              </a:ext>
            </a:extLst>
          </p:cNvPr>
          <p:cNvSpPr txBox="1">
            <a:spLocks/>
          </p:cNvSpPr>
          <p:nvPr/>
        </p:nvSpPr>
        <p:spPr bwMode="auto">
          <a:xfrm>
            <a:off x="2633969" y="4075234"/>
            <a:ext cx="3741063" cy="47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150000"/>
              </a:lnSpc>
              <a:spcBef>
                <a:spcPts val="1000"/>
              </a:spcBef>
              <a:spcAft>
                <a:spcPct val="0"/>
              </a:spcAft>
              <a:buFont typeface="Arial" panose="020B0604020202020204" pitchFamily="34" charset="0"/>
              <a:buChar char="•"/>
              <a:defRPr sz="2800" kern="1200">
                <a:solidFill>
                  <a:srgbClr val="012169"/>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150000"/>
              </a:lnSpc>
              <a:spcBef>
                <a:spcPts val="500"/>
              </a:spcBef>
              <a:spcAft>
                <a:spcPct val="0"/>
              </a:spcAft>
              <a:buFont typeface="Arial" panose="020B0604020202020204" pitchFamily="34" charset="0"/>
              <a:buChar char="•"/>
              <a:defRPr sz="2400" kern="1200">
                <a:solidFill>
                  <a:srgbClr val="012169"/>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150000"/>
              </a:lnSpc>
              <a:spcBef>
                <a:spcPts val="500"/>
              </a:spcBef>
              <a:spcAft>
                <a:spcPct val="0"/>
              </a:spcAft>
              <a:buFont typeface="Arial" panose="020B0604020202020204" pitchFamily="34" charset="0"/>
              <a:buChar char="•"/>
              <a:defRPr sz="2000" kern="1200">
                <a:solidFill>
                  <a:srgbClr val="012169"/>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150000"/>
              </a:lnSpc>
              <a:spcBef>
                <a:spcPts val="500"/>
              </a:spcBef>
              <a:spcAft>
                <a:spcPct val="0"/>
              </a:spcAft>
              <a:buFont typeface="Arial" panose="020B0604020202020204" pitchFamily="34" charset="0"/>
              <a:buChar char="•"/>
              <a:defRPr kern="1200">
                <a:solidFill>
                  <a:srgbClr val="012169"/>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150000"/>
              </a:lnSpc>
              <a:spcBef>
                <a:spcPts val="500"/>
              </a:spcBef>
              <a:spcAft>
                <a:spcPct val="0"/>
              </a:spcAft>
              <a:buFont typeface="Arial" panose="020B0604020202020204" pitchFamily="34" charset="0"/>
              <a:buChar char="•"/>
              <a:defRPr kern="1200">
                <a:solidFill>
                  <a:srgbClr val="0121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2000" dirty="0">
                <a:latin typeface="Aptos" panose="020B0004020202020204" pitchFamily="34" charset="0"/>
              </a:rPr>
              <a:t>(</a:t>
            </a:r>
            <a:r>
              <a:rPr lang="en-GB" sz="2000" dirty="0" err="1">
                <a:latin typeface="Aptos" panose="020B0004020202020204" pitchFamily="34" charset="0"/>
              </a:rPr>
              <a:t>Bongers</a:t>
            </a:r>
            <a:r>
              <a:rPr lang="en-GB" sz="2000" dirty="0">
                <a:latin typeface="Aptos" panose="020B0004020202020204" pitchFamily="34" charset="0"/>
              </a:rPr>
              <a:t> and Macartney, 2020).</a:t>
            </a:r>
          </a:p>
        </p:txBody>
      </p:sp>
    </p:spTree>
    <p:extLst>
      <p:ext uri="{BB962C8B-B14F-4D97-AF65-F5344CB8AC3E}">
        <p14:creationId xmlns:p14="http://schemas.microsoft.com/office/powerpoint/2010/main" val="893447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838200" y="1650393"/>
            <a:ext cx="10681447" cy="724854"/>
          </a:xfrm>
        </p:spPr>
        <p:txBody>
          <a:bodyPr/>
          <a:lstStyle/>
          <a:p>
            <a:pPr marL="0" indent="0">
              <a:lnSpc>
                <a:spcPct val="100000"/>
              </a:lnSpc>
              <a:buNone/>
            </a:pPr>
            <a:r>
              <a:rPr lang="en-GB" sz="2000" dirty="0">
                <a:effectLst/>
                <a:latin typeface="Aptos" panose="020B0004020202020204" pitchFamily="34" charset="0"/>
                <a:ea typeface="Aptos" panose="020B0004020202020204" pitchFamily="34" charset="0"/>
                <a:cs typeface="Times New Roman" panose="02020603050405020304" pitchFamily="18" charset="0"/>
              </a:rPr>
              <a:t>Great science and great stories have something in common … both involve “compelling characters overcoming obstacles to achieve a worthy outcome” (Spitzer, 2025). </a:t>
            </a:r>
            <a:endParaRPr lang="en-GB" sz="2000" dirty="0"/>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8</a:t>
            </a:fld>
            <a:endParaRPr lang="en-GB" dirty="0"/>
          </a:p>
        </p:txBody>
      </p:sp>
      <p:pic>
        <p:nvPicPr>
          <p:cNvPr id="2050" name="Picture 2" descr="Apollo 13 - Wikipedia">
            <a:extLst>
              <a:ext uri="{FF2B5EF4-FFF2-40B4-BE49-F238E27FC236}">
                <a16:creationId xmlns:a16="http://schemas.microsoft.com/office/drawing/2014/main" id="{C87AA34D-1001-A48E-D115-D39F7D108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055" y="2571827"/>
            <a:ext cx="2650345" cy="33076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pollo 13: the story behind NASA's rescue mission | BBC Sky at Night  Magazine">
            <a:extLst>
              <a:ext uri="{FF2B5EF4-FFF2-40B4-BE49-F238E27FC236}">
                <a16:creationId xmlns:a16="http://schemas.microsoft.com/office/drawing/2014/main" id="{3549B34E-FF82-05EE-0A04-4E6B5059D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333" y="2571826"/>
            <a:ext cx="3906314" cy="31499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pollo 13 Anniversary | 10 Close Calls That Changed Spaceflight">
            <a:extLst>
              <a:ext uri="{FF2B5EF4-FFF2-40B4-BE49-F238E27FC236}">
                <a16:creationId xmlns:a16="http://schemas.microsoft.com/office/drawing/2014/main" id="{524B8857-1C7C-071B-DE79-4E012833DC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152" t="17384" r="24152"/>
          <a:stretch/>
        </p:blipFill>
        <p:spPr bwMode="auto">
          <a:xfrm>
            <a:off x="4180890" y="2571826"/>
            <a:ext cx="2935988" cy="330763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5">
            <a:extLst>
              <a:ext uri="{FF2B5EF4-FFF2-40B4-BE49-F238E27FC236}">
                <a16:creationId xmlns:a16="http://schemas.microsoft.com/office/drawing/2014/main" id="{AFC30B57-D503-DB1D-FCAE-0AB95590CB97}"/>
              </a:ext>
            </a:extLst>
          </p:cNvPr>
          <p:cNvSpPr txBox="1">
            <a:spLocks/>
          </p:cNvSpPr>
          <p:nvPr/>
        </p:nvSpPr>
        <p:spPr bwMode="auto">
          <a:xfrm>
            <a:off x="308161" y="580251"/>
            <a:ext cx="10681447" cy="72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150000"/>
              </a:lnSpc>
              <a:spcBef>
                <a:spcPts val="1000"/>
              </a:spcBef>
              <a:spcAft>
                <a:spcPct val="0"/>
              </a:spcAft>
              <a:buFont typeface="Arial" panose="020B0604020202020204" pitchFamily="34" charset="0"/>
              <a:buChar char="•"/>
              <a:defRPr sz="2800" kern="1200">
                <a:solidFill>
                  <a:srgbClr val="012169"/>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150000"/>
              </a:lnSpc>
              <a:spcBef>
                <a:spcPts val="500"/>
              </a:spcBef>
              <a:spcAft>
                <a:spcPct val="0"/>
              </a:spcAft>
              <a:buFont typeface="Arial" panose="020B0604020202020204" pitchFamily="34" charset="0"/>
              <a:buChar char="•"/>
              <a:defRPr sz="2400" kern="1200">
                <a:solidFill>
                  <a:srgbClr val="012169"/>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150000"/>
              </a:lnSpc>
              <a:spcBef>
                <a:spcPts val="500"/>
              </a:spcBef>
              <a:spcAft>
                <a:spcPct val="0"/>
              </a:spcAft>
              <a:buFont typeface="Arial" panose="020B0604020202020204" pitchFamily="34" charset="0"/>
              <a:buChar char="•"/>
              <a:defRPr sz="2000" kern="1200">
                <a:solidFill>
                  <a:srgbClr val="012169"/>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150000"/>
              </a:lnSpc>
              <a:spcBef>
                <a:spcPts val="500"/>
              </a:spcBef>
              <a:spcAft>
                <a:spcPct val="0"/>
              </a:spcAft>
              <a:buFont typeface="Arial" panose="020B0604020202020204" pitchFamily="34" charset="0"/>
              <a:buChar char="•"/>
              <a:defRPr kern="1200">
                <a:solidFill>
                  <a:srgbClr val="012169"/>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150000"/>
              </a:lnSpc>
              <a:spcBef>
                <a:spcPts val="500"/>
              </a:spcBef>
              <a:spcAft>
                <a:spcPct val="0"/>
              </a:spcAft>
              <a:buFont typeface="Arial" panose="020B0604020202020204" pitchFamily="34" charset="0"/>
              <a:buChar char="•"/>
              <a:defRPr kern="1200">
                <a:solidFill>
                  <a:srgbClr val="0121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GB" b="1" dirty="0"/>
              <a:t>Why do we need principles for communicating in Science?</a:t>
            </a:r>
          </a:p>
        </p:txBody>
      </p:sp>
    </p:spTree>
    <p:extLst>
      <p:ext uri="{BB962C8B-B14F-4D97-AF65-F5344CB8AC3E}">
        <p14:creationId xmlns:p14="http://schemas.microsoft.com/office/powerpoint/2010/main" val="2859313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11C7BB-A709-FDF2-E8CC-2A1FCC98FCF6}"/>
              </a:ext>
            </a:extLst>
          </p:cNvPr>
          <p:cNvSpPr>
            <a:spLocks noGrp="1"/>
          </p:cNvSpPr>
          <p:nvPr>
            <p:ph idx="1"/>
          </p:nvPr>
        </p:nvSpPr>
        <p:spPr>
          <a:xfrm>
            <a:off x="342276" y="629576"/>
            <a:ext cx="11507447" cy="4351338"/>
          </a:xfrm>
        </p:spPr>
        <p:txBody>
          <a:bodyPr/>
          <a:lstStyle/>
          <a:p>
            <a:pPr marL="514350" indent="-514350">
              <a:lnSpc>
                <a:spcPct val="100000"/>
              </a:lnSpc>
              <a:buFont typeface="+mj-lt"/>
              <a:buAutoNum type="arabicPeriod" startAt="3"/>
            </a:pPr>
            <a:r>
              <a:rPr lang="en-GB" b="1" dirty="0"/>
              <a:t>How do we communicate scientific principles effectively?</a:t>
            </a:r>
          </a:p>
          <a:p>
            <a:pPr marL="1168400" indent="-571500">
              <a:lnSpc>
                <a:spcPct val="100000"/>
              </a:lnSpc>
              <a:buFont typeface="+mj-lt"/>
              <a:buAutoNum type="romanUcPeriod"/>
            </a:pPr>
            <a:endParaRPr lang="en-GB" sz="1600" b="1" dirty="0"/>
          </a:p>
          <a:p>
            <a:pPr marL="1168400" indent="-571500">
              <a:lnSpc>
                <a:spcPct val="100000"/>
              </a:lnSpc>
              <a:buFont typeface="+mj-lt"/>
              <a:buAutoNum type="romanUcPeriod"/>
            </a:pPr>
            <a:r>
              <a:rPr lang="en-GB" sz="2400" b="1" dirty="0"/>
              <a:t>Know what you are talking about </a:t>
            </a:r>
          </a:p>
          <a:p>
            <a:pPr marL="1625600" lvl="1" indent="-571500">
              <a:lnSpc>
                <a:spcPct val="100000"/>
              </a:lnSpc>
            </a:pPr>
            <a:r>
              <a:rPr lang="en-GB" dirty="0"/>
              <a:t>Be clear, concise, accurate.</a:t>
            </a:r>
          </a:p>
          <a:p>
            <a:pPr marL="1168400" indent="-571500">
              <a:lnSpc>
                <a:spcPct val="100000"/>
              </a:lnSpc>
              <a:buFont typeface="+mj-lt"/>
              <a:buAutoNum type="romanUcPeriod"/>
            </a:pPr>
            <a:endParaRPr lang="en-GB" sz="2400" b="1" dirty="0"/>
          </a:p>
          <a:p>
            <a:pPr marL="1168400" indent="-571500">
              <a:lnSpc>
                <a:spcPct val="100000"/>
              </a:lnSpc>
              <a:buFont typeface="+mj-lt"/>
              <a:buAutoNum type="romanUcPeriod"/>
            </a:pPr>
            <a:r>
              <a:rPr lang="en-GB" sz="2400" b="1" dirty="0"/>
              <a:t>Tell a story </a:t>
            </a:r>
          </a:p>
          <a:p>
            <a:pPr marL="1625600" lvl="1" indent="-571500">
              <a:lnSpc>
                <a:spcPct val="100000"/>
              </a:lnSpc>
            </a:pPr>
            <a:r>
              <a:rPr lang="en-GB" dirty="0">
                <a:effectLst/>
                <a:latin typeface="Aptos" panose="020B0004020202020204" pitchFamily="34" charset="0"/>
                <a:ea typeface="Aptos" panose="020B0004020202020204" pitchFamily="34" charset="0"/>
                <a:cs typeface="Times New Roman" panose="02020603050405020304" pitchFamily="18" charset="0"/>
              </a:rPr>
              <a:t>Integrate diverse facts into a comprehensive message.</a:t>
            </a:r>
          </a:p>
          <a:p>
            <a:pPr marL="1625600" lvl="1" indent="-571500">
              <a:lnSpc>
                <a:spcPct val="100000"/>
              </a:lnSpc>
            </a:pPr>
            <a:r>
              <a:rPr lang="en-GB" dirty="0">
                <a:effectLst/>
                <a:latin typeface="Aptos" panose="020B0004020202020204" pitchFamily="34" charset="0"/>
                <a:ea typeface="Aptos" panose="020B0004020202020204" pitchFamily="34" charset="0"/>
                <a:cs typeface="Times New Roman" panose="02020603050405020304" pitchFamily="18" charset="0"/>
              </a:rPr>
              <a:t>Be careful to avoid sensationalism.</a:t>
            </a:r>
          </a:p>
          <a:p>
            <a:pPr marL="1168400" indent="-571500">
              <a:lnSpc>
                <a:spcPct val="100000"/>
              </a:lnSpc>
              <a:buFont typeface="+mj-lt"/>
              <a:buAutoNum type="romanUcPeriod"/>
            </a:pPr>
            <a:endParaRPr lang="en-GB" sz="2400" b="1" dirty="0">
              <a:latin typeface="Aptos" panose="020B0004020202020204" pitchFamily="34" charset="0"/>
              <a:cs typeface="Times New Roman" panose="02020603050405020304" pitchFamily="18" charset="0"/>
            </a:endParaRPr>
          </a:p>
          <a:p>
            <a:pPr marL="1168400" indent="-571500">
              <a:lnSpc>
                <a:spcPct val="100000"/>
              </a:lnSpc>
              <a:buFont typeface="+mj-lt"/>
              <a:buAutoNum type="romanUcPeriod"/>
            </a:pPr>
            <a:r>
              <a:rPr lang="en-GB" sz="2400" b="1" dirty="0">
                <a:latin typeface="Aptos" panose="020B0004020202020204" pitchFamily="34" charset="0"/>
                <a:cs typeface="Times New Roman" panose="02020603050405020304" pitchFamily="18" charset="0"/>
              </a:rPr>
              <a:t>Make the message personal </a:t>
            </a:r>
          </a:p>
          <a:p>
            <a:pPr marL="1625600" lvl="1" indent="-571500">
              <a:lnSpc>
                <a:spcPct val="100000"/>
              </a:lnSpc>
            </a:pPr>
            <a:r>
              <a:rPr lang="en-GB" dirty="0">
                <a:effectLst/>
                <a:latin typeface="Aptos" panose="020B0004020202020204" pitchFamily="34" charset="0"/>
                <a:ea typeface="Aptos" panose="020B0004020202020204" pitchFamily="34" charset="0"/>
                <a:cs typeface="Times New Roman" panose="02020603050405020304" pitchFamily="18" charset="0"/>
              </a:rPr>
              <a:t>Integrate diverse facts into a comprehensive message.</a:t>
            </a:r>
          </a:p>
          <a:p>
            <a:pPr marL="1625600" lvl="1" indent="-571500">
              <a:lnSpc>
                <a:spcPct val="100000"/>
              </a:lnSpc>
            </a:pPr>
            <a:r>
              <a:rPr lang="en-GB" dirty="0">
                <a:latin typeface="Aptos" panose="020B0004020202020204" pitchFamily="34" charset="0"/>
                <a:ea typeface="Aptos" panose="020B0004020202020204" pitchFamily="34" charset="0"/>
                <a:cs typeface="Times New Roman" panose="02020603050405020304" pitchFamily="18" charset="0"/>
              </a:rPr>
              <a:t>T</a:t>
            </a:r>
            <a:r>
              <a:rPr lang="en-GB" dirty="0">
                <a:effectLst/>
                <a:latin typeface="Aptos" panose="020B0004020202020204" pitchFamily="34" charset="0"/>
                <a:ea typeface="Aptos" panose="020B0004020202020204" pitchFamily="34" charset="0"/>
                <a:cs typeface="Times New Roman" panose="02020603050405020304" pitchFamily="18" charset="0"/>
              </a:rPr>
              <a:t>alk about </a:t>
            </a:r>
            <a:r>
              <a:rPr lang="en-GB" dirty="0" err="1">
                <a:effectLst/>
                <a:latin typeface="Aptos" panose="020B0004020202020204" pitchFamily="34" charset="0"/>
                <a:ea typeface="Aptos" panose="020B0004020202020204" pitchFamily="34" charset="0"/>
                <a:cs typeface="Times New Roman" panose="02020603050405020304" pitchFamily="18" charset="0"/>
              </a:rPr>
              <a:t>‘cause</a:t>
            </a:r>
            <a:r>
              <a:rPr lang="en-GB" dirty="0">
                <a:effectLst/>
                <a:latin typeface="Aptos" panose="020B0004020202020204" pitchFamily="34" charset="0"/>
                <a:ea typeface="Aptos" panose="020B0004020202020204" pitchFamily="34" charset="0"/>
                <a:cs typeface="Times New Roman" panose="02020603050405020304" pitchFamily="18" charset="0"/>
              </a:rPr>
              <a:t> and effect’ relationships that impact people’s daily lives</a:t>
            </a:r>
            <a:r>
              <a:rPr lang="en-GB" dirty="0">
                <a:latin typeface="Aptos" panose="020B0004020202020204" pitchFamily="34" charset="0"/>
                <a:ea typeface="Aptos" panose="020B0004020202020204" pitchFamily="34" charset="0"/>
                <a:cs typeface="Times New Roman" panose="02020603050405020304" pitchFamily="18" charset="0"/>
              </a:rPr>
              <a:t>.</a:t>
            </a:r>
            <a:endParaRPr lang="en-GB" dirty="0">
              <a:effectLst/>
              <a:latin typeface="Aptos" panose="020B0004020202020204" pitchFamily="34" charset="0"/>
              <a:ea typeface="Aptos" panose="020B0004020202020204" pitchFamily="34" charset="0"/>
              <a:cs typeface="Times New Roman" panose="02020603050405020304" pitchFamily="18" charset="0"/>
            </a:endParaRPr>
          </a:p>
          <a:p>
            <a:pPr marL="1168400" indent="-571500">
              <a:buFont typeface="+mj-lt"/>
              <a:buAutoNum type="romanUcPeriod"/>
            </a:pPr>
            <a:endParaRPr lang="en-GB" dirty="0"/>
          </a:p>
        </p:txBody>
      </p:sp>
      <p:sp>
        <p:nvSpPr>
          <p:cNvPr id="4" name="Slide Number Placeholder 3">
            <a:extLst>
              <a:ext uri="{FF2B5EF4-FFF2-40B4-BE49-F238E27FC236}">
                <a16:creationId xmlns:a16="http://schemas.microsoft.com/office/drawing/2014/main" id="{97ABB9BF-13E5-3977-45E3-6EB8B1D5770C}"/>
              </a:ext>
            </a:extLst>
          </p:cNvPr>
          <p:cNvSpPr>
            <a:spLocks noGrp="1"/>
          </p:cNvSpPr>
          <p:nvPr>
            <p:ph type="sldNum" sz="quarter" idx="10"/>
          </p:nvPr>
        </p:nvSpPr>
        <p:spPr/>
        <p:txBody>
          <a:bodyPr/>
          <a:lstStyle/>
          <a:p>
            <a:pPr>
              <a:defRPr/>
            </a:pPr>
            <a:fld id="{09CDA1D3-769A-4593-8400-4AA895D77C25}" type="slidenum">
              <a:rPr lang="en-GB" smtClean="0"/>
              <a:pPr>
                <a:defRPr/>
              </a:pPr>
              <a:t>9</a:t>
            </a:fld>
            <a:endParaRPr lang="en-GB" dirty="0"/>
          </a:p>
        </p:txBody>
      </p:sp>
    </p:spTree>
    <p:extLst>
      <p:ext uri="{BB962C8B-B14F-4D97-AF65-F5344CB8AC3E}">
        <p14:creationId xmlns:p14="http://schemas.microsoft.com/office/powerpoint/2010/main" val="106349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AU white master">
  <a:themeElements>
    <a:clrScheme name="HAU">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D7D31"/>
      </a:hlink>
      <a:folHlink>
        <a:srgbClr val="ED7D31"/>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U Teaching Powerpoint Template 2023_07.pptx" id="{E7894A2A-F70B-4CD2-A559-577F3F102FB4}" vid="{A8C4023C-77F6-486F-A862-DEC83805FB45}"/>
    </a:ext>
  </a:extLst>
</a:theme>
</file>

<file path=ppt/theme/theme2.xml><?xml version="1.0" encoding="utf-8"?>
<a:theme xmlns:a="http://schemas.openxmlformats.org/drawingml/2006/main" name="HAU blue master ">
  <a:themeElements>
    <a:clrScheme name="HAU">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D7D31"/>
      </a:hlink>
      <a:folHlink>
        <a:srgbClr val="ED7D3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U Teaching Powerpoint Template 2023_07.pptx" id="{E7894A2A-F70B-4CD2-A559-577F3F102FB4}" vid="{6BED4BD1-371C-489C-97B2-55CD1BEF1DF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6911ffe-80e5-4fd2-a532-608651758f7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653320EC8947F44A043B9DF9FAE3D14" ma:contentTypeVersion="15" ma:contentTypeDescription="Create a new document." ma:contentTypeScope="" ma:versionID="4ae370a0bc567a45a34a6d7b6aed6583">
  <xsd:schema xmlns:xsd="http://www.w3.org/2001/XMLSchema" xmlns:xs="http://www.w3.org/2001/XMLSchema" xmlns:p="http://schemas.microsoft.com/office/2006/metadata/properties" xmlns:ns3="36911ffe-80e5-4fd2-a532-608651758f7f" xmlns:ns4="75579954-926f-4b19-9229-9338c748292d" targetNamespace="http://schemas.microsoft.com/office/2006/metadata/properties" ma:root="true" ma:fieldsID="952e324fe0a01ed79fc1e0a1cd628d79" ns3:_="" ns4:_="">
    <xsd:import namespace="36911ffe-80e5-4fd2-a532-608651758f7f"/>
    <xsd:import namespace="75579954-926f-4b19-9229-9338c748292d"/>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DateTaken"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911ffe-80e5-4fd2-a532-608651758f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579954-926f-4b19-9229-9338c748292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DD28C9-E356-47ED-8ABB-97E2FB05D93D}">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36911ffe-80e5-4fd2-a532-608651758f7f"/>
    <ds:schemaRef ds:uri="75579954-926f-4b19-9229-9338c748292d"/>
    <ds:schemaRef ds:uri="http://purl.org/dc/terms/"/>
  </ds:schemaRefs>
</ds:datastoreItem>
</file>

<file path=customXml/itemProps2.xml><?xml version="1.0" encoding="utf-8"?>
<ds:datastoreItem xmlns:ds="http://schemas.openxmlformats.org/officeDocument/2006/customXml" ds:itemID="{442D8C6F-3EF4-44BC-8E05-A169B7E0B945}">
  <ds:schemaRefs>
    <ds:schemaRef ds:uri="http://schemas.microsoft.com/sharepoint/v3/contenttype/forms"/>
  </ds:schemaRefs>
</ds:datastoreItem>
</file>

<file path=customXml/itemProps3.xml><?xml version="1.0" encoding="utf-8"?>
<ds:datastoreItem xmlns:ds="http://schemas.openxmlformats.org/officeDocument/2006/customXml" ds:itemID="{B55F9F6C-76A3-4D57-9FDC-C5229F2D27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911ffe-80e5-4fd2-a532-608651758f7f"/>
    <ds:schemaRef ds:uri="75579954-926f-4b19-9229-9338c74829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HAU Teaching Powerpoint Template theme file 2023</Template>
  <TotalTime>848</TotalTime>
  <Words>2731</Words>
  <Application>Microsoft Office PowerPoint</Application>
  <PresentationFormat>Widescreen</PresentationFormat>
  <Paragraphs>303</Paragraphs>
  <Slides>59</Slides>
  <Notes>5</Notes>
  <HiddenSlides>0</HiddenSlides>
  <MMClips>0</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HAU white master</vt:lpstr>
      <vt:lpstr>HAU blue master </vt:lpstr>
      <vt:lpstr>SQ4003  Science Communication   Week 4 Tuesday 21st October  9.30am – 1.00pm Teaching Lab 1</vt:lpstr>
      <vt:lpstr>Science Communication</vt:lpstr>
      <vt:lpstr>Science Communication Principles</vt:lpstr>
      <vt:lpstr>Science Communication Principles</vt:lpstr>
      <vt:lpstr>PowerPoint Presentation</vt:lpstr>
      <vt:lpstr>PowerPoint Presentation</vt:lpstr>
      <vt:lpstr>PowerPoint Presentation</vt:lpstr>
      <vt:lpstr>PowerPoint Presentation</vt:lpstr>
      <vt:lpstr>PowerPoint Presentation</vt:lpstr>
      <vt:lpstr>PowerPoint Presentation</vt:lpstr>
      <vt:lpstr>Science Communication Principles</vt:lpstr>
      <vt:lpstr>PowerPoint Presentation</vt:lpstr>
      <vt:lpstr>PowerPoint Presentation</vt:lpstr>
      <vt:lpstr>PowerPoint Presentation</vt:lpstr>
      <vt:lpstr>PowerPoint Presentation</vt:lpstr>
      <vt:lpstr>PowerPoint Presentation</vt:lpstr>
      <vt:lpstr>Science Communication Principles: References</vt:lpstr>
      <vt:lpstr>PowerPoint Presentation</vt:lpstr>
      <vt:lpstr>Presentation Skills</vt:lpstr>
      <vt:lpstr>Presentation Skills</vt:lpstr>
      <vt:lpstr>PowerPoint Presentation</vt:lpstr>
      <vt:lpstr>PowerPoint Presentation</vt:lpstr>
      <vt:lpstr>PowerPoint Presentation</vt:lpstr>
      <vt:lpstr>Presentation Skills</vt:lpstr>
      <vt:lpstr>Presentation Skills</vt:lpstr>
      <vt:lpstr>Good technique for delivering a presentation</vt:lpstr>
      <vt:lpstr>PowerPoint Presentation</vt:lpstr>
      <vt:lpstr>PowerPoint Presentation</vt:lpstr>
      <vt:lpstr>Oral communication Tips</vt:lpstr>
      <vt:lpstr>Oral communication Tips</vt:lpstr>
      <vt:lpstr>Good technique for delivering a presentation</vt:lpstr>
      <vt:lpstr>Presentation Skills</vt:lpstr>
      <vt:lpstr>Presentation Skills: References </vt:lpstr>
      <vt:lpstr>PowerPoint Presentation</vt:lpstr>
      <vt:lpstr>Using Communication Tools (PowerPoint)</vt:lpstr>
      <vt:lpstr>Using Communication Tools (PPT)</vt:lpstr>
      <vt:lpstr>Using Communication Tools (PPT)</vt:lpstr>
      <vt:lpstr>Using Communication Tools (PPT)</vt:lpstr>
      <vt:lpstr>Using Communication Tools (PPT)</vt:lpstr>
      <vt:lpstr>Using Communication Tools (PPT)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Communication Tools (PPT)</vt:lpstr>
      <vt:lpstr>PowerPoint Presentation</vt:lpstr>
      <vt:lpstr>PowerPoint Presentation</vt:lpstr>
      <vt:lpstr>PowerPoint Presentation</vt:lpstr>
      <vt:lpstr>PowerPoint Presentation</vt:lpstr>
      <vt:lpstr>Using Communication Tools (PPT)</vt:lpstr>
      <vt:lpstr>Using Communication Tools (PPT)  References </vt:lpstr>
    </vt:vector>
  </TitlesOfParts>
  <Company>Harper Adams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Seys</dc:creator>
  <cp:lastModifiedBy>Simon Bicknell</cp:lastModifiedBy>
  <cp:revision>5</cp:revision>
  <cp:lastPrinted>2025-10-02T15:18:32Z</cp:lastPrinted>
  <dcterms:created xsi:type="dcterms:W3CDTF">2023-07-17T14:18:39Z</dcterms:created>
  <dcterms:modified xsi:type="dcterms:W3CDTF">2025-10-13T19:55:52Z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0x0101009653320EC8947F44A043B9DF9FAE3D14</vt:lpwstr>
  </property>
  <property fmtid="{D5CDD505-2E9C-101B-9397-08002B2CF9AE}" pid="3" name="_activity">
    <vt:lpwstr/>
  </property>
</Properties>
</file>